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2"/>
  </p:notesMasterIdLst>
  <p:handoutMasterIdLst>
    <p:handoutMasterId r:id="rId13"/>
  </p:handoutMasterIdLst>
  <p:sldIdLst>
    <p:sldId id="268" r:id="rId2"/>
    <p:sldId id="257" r:id="rId3"/>
    <p:sldId id="258" r:id="rId4"/>
    <p:sldId id="261" r:id="rId5"/>
    <p:sldId id="269" r:id="rId6"/>
    <p:sldId id="262" r:id="rId7"/>
    <p:sldId id="270" r:id="rId8"/>
    <p:sldId id="263" r:id="rId9"/>
    <p:sldId id="265" r:id="rId10"/>
    <p:sldId id="266" r:id="rId11"/>
  </p:sldIdLst>
  <p:sldSz cx="6858000" cy="9906000" type="A4"/>
  <p:notesSz cx="6735763" cy="98663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5B5"/>
    <a:srgbClr val="D59562"/>
    <a:srgbClr val="008000"/>
    <a:srgbClr val="FFFFCC"/>
    <a:srgbClr val="FF9900"/>
    <a:srgbClr val="FF9933"/>
    <a:srgbClr val="66FF66"/>
    <a:srgbClr val="CCFFCC"/>
    <a:srgbClr val="99FF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368" autoAdjust="0"/>
    <p:restoredTop sz="94660" autoAdjust="0"/>
  </p:normalViewPr>
  <p:slideViewPr>
    <p:cSldViewPr>
      <p:cViewPr varScale="1">
        <p:scale>
          <a:sx n="50" d="100"/>
          <a:sy n="50" d="100"/>
        </p:scale>
        <p:origin x="1914" y="66"/>
      </p:cViewPr>
      <p:guideLst>
        <p:guide orient="horz" pos="312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株式会社 こもれび" userId="1ea95f1cc876df92" providerId="LiveId" clId="{963EDE34-075F-4BB0-8F27-C40B0E080824}"/>
    <pc:docChg chg="custSel modSld">
      <pc:chgData name="株式会社 こもれび" userId="1ea95f1cc876df92" providerId="LiveId" clId="{963EDE34-075F-4BB0-8F27-C40B0E080824}" dt="2021-12-23T08:51:12.527" v="304" actId="1440"/>
      <pc:docMkLst>
        <pc:docMk/>
      </pc:docMkLst>
      <pc:sldChg chg="delSp modSp mod">
        <pc:chgData name="株式会社 こもれび" userId="1ea95f1cc876df92" providerId="LiveId" clId="{963EDE34-075F-4BB0-8F27-C40B0E080824}" dt="2021-12-23T08:39:16.091" v="12" actId="478"/>
        <pc:sldMkLst>
          <pc:docMk/>
          <pc:sldMk cId="4059047523" sldId="257"/>
        </pc:sldMkLst>
        <pc:spChg chg="del mod">
          <ac:chgData name="株式会社 こもれび" userId="1ea95f1cc876df92" providerId="LiveId" clId="{963EDE34-075F-4BB0-8F27-C40B0E080824}" dt="2021-12-23T08:39:13.576" v="10" actId="478"/>
          <ac:spMkLst>
            <pc:docMk/>
            <pc:sldMk cId="4059047523" sldId="257"/>
            <ac:spMk id="8" creationId="{00000000-0000-0000-0000-000000000000}"/>
          </ac:spMkLst>
        </pc:spChg>
        <pc:spChg chg="del mod">
          <ac:chgData name="株式会社 こもれび" userId="1ea95f1cc876df92" providerId="LiveId" clId="{963EDE34-075F-4BB0-8F27-C40B0E080824}" dt="2021-12-23T08:39:15.169" v="11" actId="478"/>
          <ac:spMkLst>
            <pc:docMk/>
            <pc:sldMk cId="4059047523" sldId="257"/>
            <ac:spMk id="9" creationId="{00000000-0000-0000-0000-000000000000}"/>
          </ac:spMkLst>
        </pc:spChg>
        <pc:spChg chg="del">
          <ac:chgData name="株式会社 こもれび" userId="1ea95f1cc876df92" providerId="LiveId" clId="{963EDE34-075F-4BB0-8F27-C40B0E080824}" dt="2021-12-23T08:39:16.091" v="12" actId="478"/>
          <ac:spMkLst>
            <pc:docMk/>
            <pc:sldMk cId="4059047523" sldId="257"/>
            <ac:spMk id="10" creationId="{00000000-0000-0000-0000-000000000000}"/>
          </ac:spMkLst>
        </pc:spChg>
      </pc:sldChg>
      <pc:sldChg chg="delSp modSp mod">
        <pc:chgData name="株式会社 こもれび" userId="1ea95f1cc876df92" providerId="LiveId" clId="{963EDE34-075F-4BB0-8F27-C40B0E080824}" dt="2021-12-23T08:40:00.871" v="17" actId="478"/>
        <pc:sldMkLst>
          <pc:docMk/>
          <pc:sldMk cId="1873768541" sldId="258"/>
        </pc:sldMkLst>
        <pc:spChg chg="del">
          <ac:chgData name="株式会社 こもれび" userId="1ea95f1cc876df92" providerId="LiveId" clId="{963EDE34-075F-4BB0-8F27-C40B0E080824}" dt="2021-12-23T08:39:23.113" v="15" actId="478"/>
          <ac:spMkLst>
            <pc:docMk/>
            <pc:sldMk cId="1873768541" sldId="258"/>
            <ac:spMk id="14" creationId="{00000000-0000-0000-0000-000000000000}"/>
          </ac:spMkLst>
        </pc:spChg>
        <pc:spChg chg="del mod">
          <ac:chgData name="株式会社 こもれび" userId="1ea95f1cc876df92" providerId="LiveId" clId="{963EDE34-075F-4BB0-8F27-C40B0E080824}" dt="2021-12-23T08:39:21.027" v="14" actId="478"/>
          <ac:spMkLst>
            <pc:docMk/>
            <pc:sldMk cId="1873768541" sldId="258"/>
            <ac:spMk id="15" creationId="{00000000-0000-0000-0000-000000000000}"/>
          </ac:spMkLst>
        </pc:spChg>
        <pc:spChg chg="del">
          <ac:chgData name="株式会社 こもれび" userId="1ea95f1cc876df92" providerId="LiveId" clId="{963EDE34-075F-4BB0-8F27-C40B0E080824}" dt="2021-12-23T08:39:24.301" v="16" actId="478"/>
          <ac:spMkLst>
            <pc:docMk/>
            <pc:sldMk cId="1873768541" sldId="258"/>
            <ac:spMk id="16" creationId="{00000000-0000-0000-0000-000000000000}"/>
          </ac:spMkLst>
        </pc:spChg>
        <pc:picChg chg="del">
          <ac:chgData name="株式会社 こもれび" userId="1ea95f1cc876df92" providerId="LiveId" clId="{963EDE34-075F-4BB0-8F27-C40B0E080824}" dt="2021-12-23T08:40:00.871" v="17" actId="478"/>
          <ac:picMkLst>
            <pc:docMk/>
            <pc:sldMk cId="1873768541" sldId="258"/>
            <ac:picMk id="3" creationId="{00000000-0000-0000-0000-000000000000}"/>
          </ac:picMkLst>
        </pc:picChg>
      </pc:sldChg>
      <pc:sldChg chg="delSp modSp mod">
        <pc:chgData name="株式会社 こもれび" userId="1ea95f1cc876df92" providerId="LiveId" clId="{963EDE34-075F-4BB0-8F27-C40B0E080824}" dt="2021-12-23T08:46:19.041" v="276" actId="20577"/>
        <pc:sldMkLst>
          <pc:docMk/>
          <pc:sldMk cId="906607275" sldId="261"/>
        </pc:sldMkLst>
        <pc:spChg chg="mod">
          <ac:chgData name="株式会社 こもれび" userId="1ea95f1cc876df92" providerId="LiveId" clId="{963EDE34-075F-4BB0-8F27-C40B0E080824}" dt="2021-12-23T08:42:00.573" v="142" actId="20577"/>
          <ac:spMkLst>
            <pc:docMk/>
            <pc:sldMk cId="906607275" sldId="261"/>
            <ac:spMk id="6" creationId="{00000000-0000-0000-0000-000000000000}"/>
          </ac:spMkLst>
        </pc:spChg>
        <pc:spChg chg="mod">
          <ac:chgData name="株式会社 こもれび" userId="1ea95f1cc876df92" providerId="LiveId" clId="{963EDE34-075F-4BB0-8F27-C40B0E080824}" dt="2021-12-23T08:46:19.041" v="276" actId="20577"/>
          <ac:spMkLst>
            <pc:docMk/>
            <pc:sldMk cId="906607275" sldId="261"/>
            <ac:spMk id="7" creationId="{00000000-0000-0000-0000-000000000000}"/>
          </ac:spMkLst>
        </pc:spChg>
        <pc:spChg chg="del mod">
          <ac:chgData name="株式会社 こもれび" userId="1ea95f1cc876df92" providerId="LiveId" clId="{963EDE34-075F-4BB0-8F27-C40B0E080824}" dt="2021-12-23T08:40:16.149" v="20" actId="478"/>
          <ac:spMkLst>
            <pc:docMk/>
            <pc:sldMk cId="906607275" sldId="261"/>
            <ac:spMk id="11" creationId="{00000000-0000-0000-0000-000000000000}"/>
          </ac:spMkLst>
        </pc:spChg>
        <pc:spChg chg="del mod">
          <ac:chgData name="株式会社 こもれび" userId="1ea95f1cc876df92" providerId="LiveId" clId="{963EDE34-075F-4BB0-8F27-C40B0E080824}" dt="2021-12-23T08:40:18.664" v="21" actId="478"/>
          <ac:spMkLst>
            <pc:docMk/>
            <pc:sldMk cId="906607275" sldId="261"/>
            <ac:spMk id="12" creationId="{00000000-0000-0000-0000-000000000000}"/>
          </ac:spMkLst>
        </pc:spChg>
        <pc:spChg chg="del">
          <ac:chgData name="株式会社 こもれび" userId="1ea95f1cc876df92" providerId="LiveId" clId="{963EDE34-075F-4BB0-8F27-C40B0E080824}" dt="2021-12-23T08:40:19.445" v="22" actId="478"/>
          <ac:spMkLst>
            <pc:docMk/>
            <pc:sldMk cId="906607275" sldId="261"/>
            <ac:spMk id="13" creationId="{00000000-0000-0000-0000-000000000000}"/>
          </ac:spMkLst>
        </pc:spChg>
      </pc:sldChg>
      <pc:sldChg chg="delSp mod">
        <pc:chgData name="株式会社 こもれび" userId="1ea95f1cc876df92" providerId="LiveId" clId="{963EDE34-075F-4BB0-8F27-C40B0E080824}" dt="2021-12-23T08:48:45.095" v="285" actId="478"/>
        <pc:sldMkLst>
          <pc:docMk/>
          <pc:sldMk cId="131536979" sldId="262"/>
        </pc:sldMkLst>
        <pc:spChg chg="del">
          <ac:chgData name="株式会社 こもれび" userId="1ea95f1cc876df92" providerId="LiveId" clId="{963EDE34-075F-4BB0-8F27-C40B0E080824}" dt="2021-12-23T08:48:44.002" v="284" actId="478"/>
          <ac:spMkLst>
            <pc:docMk/>
            <pc:sldMk cId="131536979" sldId="262"/>
            <ac:spMk id="52" creationId="{00000000-0000-0000-0000-000000000000}"/>
          </ac:spMkLst>
        </pc:spChg>
        <pc:spChg chg="del">
          <ac:chgData name="株式会社 こもれび" userId="1ea95f1cc876df92" providerId="LiveId" clId="{963EDE34-075F-4BB0-8F27-C40B0E080824}" dt="2021-12-23T08:48:39.862" v="283" actId="478"/>
          <ac:spMkLst>
            <pc:docMk/>
            <pc:sldMk cId="131536979" sldId="262"/>
            <ac:spMk id="53" creationId="{00000000-0000-0000-0000-000000000000}"/>
          </ac:spMkLst>
        </pc:spChg>
        <pc:spChg chg="del">
          <ac:chgData name="株式会社 こもれび" userId="1ea95f1cc876df92" providerId="LiveId" clId="{963EDE34-075F-4BB0-8F27-C40B0E080824}" dt="2021-12-23T08:48:45.095" v="285" actId="478"/>
          <ac:spMkLst>
            <pc:docMk/>
            <pc:sldMk cId="131536979" sldId="262"/>
            <ac:spMk id="54" creationId="{00000000-0000-0000-0000-000000000000}"/>
          </ac:spMkLst>
        </pc:spChg>
      </pc:sldChg>
      <pc:sldChg chg="delSp mod">
        <pc:chgData name="株式会社 こもれび" userId="1ea95f1cc876df92" providerId="LiveId" clId="{963EDE34-075F-4BB0-8F27-C40B0E080824}" dt="2021-12-23T08:49:25.945" v="292" actId="478"/>
        <pc:sldMkLst>
          <pc:docMk/>
          <pc:sldMk cId="3747753598" sldId="263"/>
        </pc:sldMkLst>
        <pc:spChg chg="del">
          <ac:chgData name="株式会社 こもれび" userId="1ea95f1cc876df92" providerId="LiveId" clId="{963EDE34-075F-4BB0-8F27-C40B0E080824}" dt="2021-12-23T08:49:24.914" v="291" actId="478"/>
          <ac:spMkLst>
            <pc:docMk/>
            <pc:sldMk cId="3747753598" sldId="263"/>
            <ac:spMk id="12" creationId="{00000000-0000-0000-0000-000000000000}"/>
          </ac:spMkLst>
        </pc:spChg>
        <pc:spChg chg="del">
          <ac:chgData name="株式会社 こもれび" userId="1ea95f1cc876df92" providerId="LiveId" clId="{963EDE34-075F-4BB0-8F27-C40B0E080824}" dt="2021-12-23T08:49:20.993" v="290" actId="478"/>
          <ac:spMkLst>
            <pc:docMk/>
            <pc:sldMk cId="3747753598" sldId="263"/>
            <ac:spMk id="23" creationId="{00000000-0000-0000-0000-000000000000}"/>
          </ac:spMkLst>
        </pc:spChg>
        <pc:spChg chg="del">
          <ac:chgData name="株式会社 こもれび" userId="1ea95f1cc876df92" providerId="LiveId" clId="{963EDE34-075F-4BB0-8F27-C40B0E080824}" dt="2021-12-23T08:49:25.945" v="292" actId="478"/>
          <ac:spMkLst>
            <pc:docMk/>
            <pc:sldMk cId="3747753598" sldId="263"/>
            <ac:spMk id="24" creationId="{00000000-0000-0000-0000-000000000000}"/>
          </ac:spMkLst>
        </pc:spChg>
      </pc:sldChg>
      <pc:sldChg chg="delSp modSp mod">
        <pc:chgData name="株式会社 こもれび" userId="1ea95f1cc876df92" providerId="LiveId" clId="{963EDE34-075F-4BB0-8F27-C40B0E080824}" dt="2021-12-23T08:49:41.388" v="296" actId="478"/>
        <pc:sldMkLst>
          <pc:docMk/>
          <pc:sldMk cId="1133513797" sldId="265"/>
        </pc:sldMkLst>
        <pc:spChg chg="del">
          <ac:chgData name="株式会社 こもれび" userId="1ea95f1cc876df92" providerId="LiveId" clId="{963EDE34-075F-4BB0-8F27-C40B0E080824}" dt="2021-12-23T08:49:39.926" v="295" actId="478"/>
          <ac:spMkLst>
            <pc:docMk/>
            <pc:sldMk cId="1133513797" sldId="265"/>
            <ac:spMk id="21" creationId="{00000000-0000-0000-0000-000000000000}"/>
          </ac:spMkLst>
        </pc:spChg>
        <pc:spChg chg="del mod">
          <ac:chgData name="株式会社 こもれび" userId="1ea95f1cc876df92" providerId="LiveId" clId="{963EDE34-075F-4BB0-8F27-C40B0E080824}" dt="2021-12-23T08:49:38.474" v="294" actId="478"/>
          <ac:spMkLst>
            <pc:docMk/>
            <pc:sldMk cId="1133513797" sldId="265"/>
            <ac:spMk id="22" creationId="{00000000-0000-0000-0000-000000000000}"/>
          </ac:spMkLst>
        </pc:spChg>
        <pc:spChg chg="del">
          <ac:chgData name="株式会社 こもれび" userId="1ea95f1cc876df92" providerId="LiveId" clId="{963EDE34-075F-4BB0-8F27-C40B0E080824}" dt="2021-12-23T08:49:41.388" v="296" actId="478"/>
          <ac:spMkLst>
            <pc:docMk/>
            <pc:sldMk cId="1133513797" sldId="265"/>
            <ac:spMk id="23" creationId="{00000000-0000-0000-0000-000000000000}"/>
          </ac:spMkLst>
        </pc:spChg>
      </pc:sldChg>
      <pc:sldChg chg="delSp mod">
        <pc:chgData name="株式会社 こもれび" userId="1ea95f1cc876df92" providerId="LiveId" clId="{963EDE34-075F-4BB0-8F27-C40B0E080824}" dt="2021-12-23T08:49:49.976" v="298" actId="478"/>
        <pc:sldMkLst>
          <pc:docMk/>
          <pc:sldMk cId="1655074867" sldId="266"/>
        </pc:sldMkLst>
        <pc:spChg chg="del">
          <ac:chgData name="株式会社 こもれび" userId="1ea95f1cc876df92" providerId="LiveId" clId="{963EDE34-075F-4BB0-8F27-C40B0E080824}" dt="2021-12-23T08:49:49.976" v="298" actId="478"/>
          <ac:spMkLst>
            <pc:docMk/>
            <pc:sldMk cId="1655074867" sldId="266"/>
            <ac:spMk id="90" creationId="{00000000-0000-0000-0000-000000000000}"/>
          </ac:spMkLst>
        </pc:spChg>
        <pc:spChg chg="del">
          <ac:chgData name="株式会社 こもれび" userId="1ea95f1cc876df92" providerId="LiveId" clId="{963EDE34-075F-4BB0-8F27-C40B0E080824}" dt="2021-12-23T08:49:46.961" v="297" actId="478"/>
          <ac:spMkLst>
            <pc:docMk/>
            <pc:sldMk cId="1655074867" sldId="266"/>
            <ac:spMk id="95" creationId="{00000000-0000-0000-0000-000000000000}"/>
          </ac:spMkLst>
        </pc:spChg>
      </pc:sldChg>
      <pc:sldChg chg="delSp modSp mod">
        <pc:chgData name="株式会社 こもれび" userId="1ea95f1cc876df92" providerId="LiveId" clId="{963EDE34-075F-4BB0-8F27-C40B0E080824}" dt="2021-12-23T08:38:57.612" v="7" actId="478"/>
        <pc:sldMkLst>
          <pc:docMk/>
          <pc:sldMk cId="3427702665" sldId="268"/>
        </pc:sldMkLst>
        <pc:spChg chg="del">
          <ac:chgData name="株式会社 こもれび" userId="1ea95f1cc876df92" providerId="LiveId" clId="{963EDE34-075F-4BB0-8F27-C40B0E080824}" dt="2021-12-23T08:38:55.691" v="6" actId="478"/>
          <ac:spMkLst>
            <pc:docMk/>
            <pc:sldMk cId="3427702665" sldId="268"/>
            <ac:spMk id="8" creationId="{00000000-0000-0000-0000-000000000000}"/>
          </ac:spMkLst>
        </pc:spChg>
        <pc:spChg chg="del mod">
          <ac:chgData name="株式会社 こもれび" userId="1ea95f1cc876df92" providerId="LiveId" clId="{963EDE34-075F-4BB0-8F27-C40B0E080824}" dt="2021-12-23T08:38:53.973" v="5" actId="478"/>
          <ac:spMkLst>
            <pc:docMk/>
            <pc:sldMk cId="3427702665" sldId="268"/>
            <ac:spMk id="9" creationId="{00000000-0000-0000-0000-000000000000}"/>
          </ac:spMkLst>
        </pc:spChg>
        <pc:spChg chg="del">
          <ac:chgData name="株式会社 こもれび" userId="1ea95f1cc876df92" providerId="LiveId" clId="{963EDE34-075F-4BB0-8F27-C40B0E080824}" dt="2021-12-23T08:38:57.612" v="7" actId="478"/>
          <ac:spMkLst>
            <pc:docMk/>
            <pc:sldMk cId="3427702665" sldId="268"/>
            <ac:spMk id="10" creationId="{00000000-0000-0000-0000-000000000000}"/>
          </ac:spMkLst>
        </pc:spChg>
        <pc:spChg chg="del mod">
          <ac:chgData name="株式会社 こもれび" userId="1ea95f1cc876df92" providerId="LiveId" clId="{963EDE34-075F-4BB0-8F27-C40B0E080824}" dt="2021-12-23T08:37:57.934" v="2" actId="478"/>
          <ac:spMkLst>
            <pc:docMk/>
            <pc:sldMk cId="3427702665" sldId="268"/>
            <ac:spMk id="28" creationId="{00000000-0000-0000-0000-000000000000}"/>
          </ac:spMkLst>
        </pc:spChg>
        <pc:picChg chg="del">
          <ac:chgData name="株式会社 こもれび" userId="1ea95f1cc876df92" providerId="LiveId" clId="{963EDE34-075F-4BB0-8F27-C40B0E080824}" dt="2021-12-23T08:37:55.357" v="0" actId="478"/>
          <ac:picMkLst>
            <pc:docMk/>
            <pc:sldMk cId="3427702665" sldId="268"/>
            <ac:picMk id="1026" creationId="{00000000-0000-0000-0000-000000000000}"/>
          </ac:picMkLst>
        </pc:picChg>
      </pc:sldChg>
      <pc:sldChg chg="delSp modSp mod">
        <pc:chgData name="株式会社 こもれび" userId="1ea95f1cc876df92" providerId="LiveId" clId="{963EDE34-075F-4BB0-8F27-C40B0E080824}" dt="2021-12-23T08:51:12.527" v="304" actId="1440"/>
        <pc:sldMkLst>
          <pc:docMk/>
          <pc:sldMk cId="4269489679" sldId="269"/>
        </pc:sldMkLst>
        <pc:spChg chg="del mod">
          <ac:chgData name="株式会社 こもれび" userId="1ea95f1cc876df92" providerId="LiveId" clId="{963EDE34-075F-4BB0-8F27-C40B0E080824}" dt="2021-12-23T08:46:35.975" v="280" actId="478"/>
          <ac:spMkLst>
            <pc:docMk/>
            <pc:sldMk cId="4269489679" sldId="269"/>
            <ac:spMk id="28" creationId="{00000000-0000-0000-0000-000000000000}"/>
          </ac:spMkLst>
        </pc:spChg>
        <pc:spChg chg="del mod">
          <ac:chgData name="株式会社 こもれび" userId="1ea95f1cc876df92" providerId="LiveId" clId="{963EDE34-075F-4BB0-8F27-C40B0E080824}" dt="2021-12-23T08:46:38.522" v="282" actId="478"/>
          <ac:spMkLst>
            <pc:docMk/>
            <pc:sldMk cId="4269489679" sldId="269"/>
            <ac:spMk id="29" creationId="{00000000-0000-0000-0000-000000000000}"/>
          </ac:spMkLst>
        </pc:spChg>
        <pc:spChg chg="del">
          <ac:chgData name="株式会社 こもれび" userId="1ea95f1cc876df92" providerId="LiveId" clId="{963EDE34-075F-4BB0-8F27-C40B0E080824}" dt="2021-12-23T08:46:36.741" v="281" actId="478"/>
          <ac:spMkLst>
            <pc:docMk/>
            <pc:sldMk cId="4269489679" sldId="269"/>
            <ac:spMk id="30" creationId="{00000000-0000-0000-0000-000000000000}"/>
          </ac:spMkLst>
        </pc:spChg>
        <pc:picChg chg="mod">
          <ac:chgData name="株式会社 こもれび" userId="1ea95f1cc876df92" providerId="LiveId" clId="{963EDE34-075F-4BB0-8F27-C40B0E080824}" dt="2021-12-23T08:51:10.532" v="303" actId="1440"/>
          <ac:picMkLst>
            <pc:docMk/>
            <pc:sldMk cId="4269489679" sldId="269"/>
            <ac:picMk id="21" creationId="{00000000-0000-0000-0000-000000000000}"/>
          </ac:picMkLst>
        </pc:picChg>
        <pc:picChg chg="mod">
          <ac:chgData name="株式会社 こもれび" userId="1ea95f1cc876df92" providerId="LiveId" clId="{963EDE34-075F-4BB0-8F27-C40B0E080824}" dt="2021-12-23T08:51:05.721" v="301" actId="1440"/>
          <ac:picMkLst>
            <pc:docMk/>
            <pc:sldMk cId="4269489679" sldId="269"/>
            <ac:picMk id="31" creationId="{00000000-0000-0000-0000-000000000000}"/>
          </ac:picMkLst>
        </pc:picChg>
        <pc:picChg chg="mod">
          <ac:chgData name="株式会社 こもれび" userId="1ea95f1cc876df92" providerId="LiveId" clId="{963EDE34-075F-4BB0-8F27-C40B0E080824}" dt="2021-12-23T08:51:12.527" v="304" actId="1440"/>
          <ac:picMkLst>
            <pc:docMk/>
            <pc:sldMk cId="4269489679" sldId="269"/>
            <ac:picMk id="32" creationId="{00000000-0000-0000-0000-000000000000}"/>
          </ac:picMkLst>
        </pc:picChg>
        <pc:picChg chg="mod">
          <ac:chgData name="株式会社 こもれび" userId="1ea95f1cc876df92" providerId="LiveId" clId="{963EDE34-075F-4BB0-8F27-C40B0E080824}" dt="2021-12-23T08:51:01.628" v="299" actId="1440"/>
          <ac:picMkLst>
            <pc:docMk/>
            <pc:sldMk cId="4269489679" sldId="269"/>
            <ac:picMk id="33" creationId="{00000000-0000-0000-0000-000000000000}"/>
          </ac:picMkLst>
        </pc:picChg>
        <pc:picChg chg="mod">
          <ac:chgData name="株式会社 こもれび" userId="1ea95f1cc876df92" providerId="LiveId" clId="{963EDE34-075F-4BB0-8F27-C40B0E080824}" dt="2021-12-23T08:51:03.268" v="300" actId="1440"/>
          <ac:picMkLst>
            <pc:docMk/>
            <pc:sldMk cId="4269489679" sldId="269"/>
            <ac:picMk id="36" creationId="{00000000-0000-0000-0000-000000000000}"/>
          </ac:picMkLst>
        </pc:picChg>
      </pc:sldChg>
      <pc:sldChg chg="delSp modSp mod">
        <pc:chgData name="株式会社 こもれび" userId="1ea95f1cc876df92" providerId="LiveId" clId="{963EDE34-075F-4BB0-8F27-C40B0E080824}" dt="2021-12-23T08:48:54.515" v="289" actId="478"/>
        <pc:sldMkLst>
          <pc:docMk/>
          <pc:sldMk cId="3418719242" sldId="270"/>
        </pc:sldMkLst>
        <pc:spChg chg="del">
          <ac:chgData name="株式会社 こもれび" userId="1ea95f1cc876df92" providerId="LiveId" clId="{963EDE34-075F-4BB0-8F27-C40B0E080824}" dt="2021-12-23T08:48:53.546" v="287" actId="478"/>
          <ac:spMkLst>
            <pc:docMk/>
            <pc:sldMk cId="3418719242" sldId="270"/>
            <ac:spMk id="52" creationId="{00000000-0000-0000-0000-000000000000}"/>
          </ac:spMkLst>
        </pc:spChg>
        <pc:spChg chg="del">
          <ac:chgData name="株式会社 こもれび" userId="1ea95f1cc876df92" providerId="LiveId" clId="{963EDE34-075F-4BB0-8F27-C40B0E080824}" dt="2021-12-23T08:48:51.719" v="286" actId="478"/>
          <ac:spMkLst>
            <pc:docMk/>
            <pc:sldMk cId="3418719242" sldId="270"/>
            <ac:spMk id="53" creationId="{00000000-0000-0000-0000-000000000000}"/>
          </ac:spMkLst>
        </pc:spChg>
        <pc:spChg chg="del mod">
          <ac:chgData name="株式会社 こもれび" userId="1ea95f1cc876df92" providerId="LiveId" clId="{963EDE34-075F-4BB0-8F27-C40B0E080824}" dt="2021-12-23T08:48:54.515" v="289" actId="478"/>
          <ac:spMkLst>
            <pc:docMk/>
            <pc:sldMk cId="3418719242" sldId="270"/>
            <ac:spMk id="5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93315"/>
          </a:xfrm>
          <a:prstGeom prst="rect">
            <a:avLst/>
          </a:prstGeom>
        </p:spPr>
        <p:txBody>
          <a:bodyPr vert="horz" lIns="90724" tIns="45361" rIns="90724" bIns="4536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3" y="1"/>
            <a:ext cx="2918831" cy="493315"/>
          </a:xfrm>
          <a:prstGeom prst="rect">
            <a:avLst/>
          </a:prstGeom>
        </p:spPr>
        <p:txBody>
          <a:bodyPr vert="horz" lIns="90724" tIns="45361" rIns="90724" bIns="45361" rtlCol="0"/>
          <a:lstStyle>
            <a:lvl1pPr algn="r">
              <a:defRPr sz="1200"/>
            </a:lvl1pPr>
          </a:lstStyle>
          <a:p>
            <a:fld id="{16108683-604C-4BFC-84D3-ECAFBB4BCFE6}" type="datetimeFigureOut">
              <a:rPr kumimoji="1" lang="ja-JP" altLang="en-US" smtClean="0"/>
              <a:t>2023/10/9</a:t>
            </a:fld>
            <a:endParaRPr kumimoji="1" lang="ja-JP" altLang="en-US"/>
          </a:p>
        </p:txBody>
      </p:sp>
      <p:sp>
        <p:nvSpPr>
          <p:cNvPr id="4" name="フッター プレースホルダー 3"/>
          <p:cNvSpPr>
            <a:spLocks noGrp="1"/>
          </p:cNvSpPr>
          <p:nvPr>
            <p:ph type="ftr" sz="quarter" idx="2"/>
          </p:nvPr>
        </p:nvSpPr>
        <p:spPr>
          <a:xfrm>
            <a:off x="1" y="9371285"/>
            <a:ext cx="2918831" cy="493315"/>
          </a:xfrm>
          <a:prstGeom prst="rect">
            <a:avLst/>
          </a:prstGeom>
        </p:spPr>
        <p:txBody>
          <a:bodyPr vert="horz" lIns="90724" tIns="45361" rIns="90724" bIns="4536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3" y="9371285"/>
            <a:ext cx="2918831" cy="493315"/>
          </a:xfrm>
          <a:prstGeom prst="rect">
            <a:avLst/>
          </a:prstGeom>
        </p:spPr>
        <p:txBody>
          <a:bodyPr vert="horz" lIns="90724" tIns="45361" rIns="90724" bIns="45361" rtlCol="0" anchor="b"/>
          <a:lstStyle>
            <a:lvl1pPr algn="r">
              <a:defRPr sz="1200"/>
            </a:lvl1pPr>
          </a:lstStyle>
          <a:p>
            <a:fld id="{E37C3F78-67EC-482F-836B-12B3855B590C}" type="slidenum">
              <a:rPr kumimoji="1" lang="ja-JP" altLang="en-US" smtClean="0"/>
              <a:t>‹#›</a:t>
            </a:fld>
            <a:endParaRPr kumimoji="1" lang="ja-JP" altLang="en-US"/>
          </a:p>
        </p:txBody>
      </p:sp>
    </p:spTree>
    <p:extLst>
      <p:ext uri="{BB962C8B-B14F-4D97-AF65-F5344CB8AC3E}">
        <p14:creationId xmlns:p14="http://schemas.microsoft.com/office/powerpoint/2010/main" val="8879218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18831" cy="493315"/>
          </a:xfrm>
          <a:prstGeom prst="rect">
            <a:avLst/>
          </a:prstGeom>
        </p:spPr>
        <p:txBody>
          <a:bodyPr vert="horz" lIns="90724" tIns="45361" rIns="90724" bIns="4536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1"/>
            <a:ext cx="2918831" cy="493315"/>
          </a:xfrm>
          <a:prstGeom prst="rect">
            <a:avLst/>
          </a:prstGeom>
        </p:spPr>
        <p:txBody>
          <a:bodyPr vert="horz" lIns="90724" tIns="45361" rIns="90724" bIns="45361" rtlCol="0"/>
          <a:lstStyle>
            <a:lvl1pPr algn="r">
              <a:defRPr sz="1200"/>
            </a:lvl1pPr>
          </a:lstStyle>
          <a:p>
            <a:fld id="{3BD91EE6-A096-4290-8D4A-FA98A79FB654}" type="datetimeFigureOut">
              <a:rPr kumimoji="1" lang="ja-JP" altLang="en-US" smtClean="0"/>
              <a:t>2023/10/9</a:t>
            </a:fld>
            <a:endParaRPr kumimoji="1" lang="ja-JP" altLang="en-US"/>
          </a:p>
        </p:txBody>
      </p:sp>
      <p:sp>
        <p:nvSpPr>
          <p:cNvPr id="4" name="スライド イメージ プレースホルダー 3"/>
          <p:cNvSpPr>
            <a:spLocks noGrp="1" noRot="1" noChangeAspect="1"/>
          </p:cNvSpPr>
          <p:nvPr>
            <p:ph type="sldImg" idx="2"/>
          </p:nvPr>
        </p:nvSpPr>
        <p:spPr>
          <a:xfrm>
            <a:off x="2087563" y="741363"/>
            <a:ext cx="2560637" cy="3698875"/>
          </a:xfrm>
          <a:prstGeom prst="rect">
            <a:avLst/>
          </a:prstGeom>
          <a:noFill/>
          <a:ln w="12700">
            <a:solidFill>
              <a:prstClr val="black"/>
            </a:solidFill>
          </a:ln>
        </p:spPr>
        <p:txBody>
          <a:bodyPr vert="horz" lIns="90724" tIns="45361" rIns="90724" bIns="45361" rtlCol="0" anchor="ctr"/>
          <a:lstStyle/>
          <a:p>
            <a:endParaRPr lang="ja-JP" altLang="en-US"/>
          </a:p>
        </p:txBody>
      </p:sp>
      <p:sp>
        <p:nvSpPr>
          <p:cNvPr id="5" name="ノート プレースホルダー 4"/>
          <p:cNvSpPr>
            <a:spLocks noGrp="1"/>
          </p:cNvSpPr>
          <p:nvPr>
            <p:ph type="body" sz="quarter" idx="3"/>
          </p:nvPr>
        </p:nvSpPr>
        <p:spPr>
          <a:xfrm>
            <a:off x="673577" y="4686501"/>
            <a:ext cx="5388610" cy="4439841"/>
          </a:xfrm>
          <a:prstGeom prst="rect">
            <a:avLst/>
          </a:prstGeom>
        </p:spPr>
        <p:txBody>
          <a:bodyPr vert="horz" lIns="90724" tIns="45361" rIns="90724" bIns="4536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5"/>
            <a:ext cx="2918831" cy="493315"/>
          </a:xfrm>
          <a:prstGeom prst="rect">
            <a:avLst/>
          </a:prstGeom>
        </p:spPr>
        <p:txBody>
          <a:bodyPr vert="horz" lIns="90724" tIns="45361" rIns="90724" bIns="4536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5"/>
            <a:ext cx="2918831" cy="493315"/>
          </a:xfrm>
          <a:prstGeom prst="rect">
            <a:avLst/>
          </a:prstGeom>
        </p:spPr>
        <p:txBody>
          <a:bodyPr vert="horz" lIns="90724" tIns="45361" rIns="90724" bIns="45361" rtlCol="0" anchor="b"/>
          <a:lstStyle>
            <a:lvl1pPr algn="r">
              <a:defRPr sz="1200"/>
            </a:lvl1pPr>
          </a:lstStyle>
          <a:p>
            <a:fld id="{1B3F25C4-6FC3-4D5A-81C0-22D103B30B34}" type="slidenum">
              <a:rPr kumimoji="1" lang="ja-JP" altLang="en-US" smtClean="0"/>
              <a:t>‹#›</a:t>
            </a:fld>
            <a:endParaRPr kumimoji="1" lang="ja-JP" altLang="en-US"/>
          </a:p>
        </p:txBody>
      </p:sp>
    </p:spTree>
    <p:extLst>
      <p:ext uri="{BB962C8B-B14F-4D97-AF65-F5344CB8AC3E}">
        <p14:creationId xmlns:p14="http://schemas.microsoft.com/office/powerpoint/2010/main" val="92688315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4362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4362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587400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55272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1" name="Rectangle 10"/>
          <p:cNvSpPr/>
          <p:nvPr/>
        </p:nvSpPr>
        <p:spPr>
          <a:xfrm>
            <a:off x="1" y="0"/>
            <a:ext cx="564356" cy="9906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1"/>
          <p:cNvSpPr>
            <a:spLocks noGrp="1"/>
          </p:cNvSpPr>
          <p:nvPr>
            <p:ph type="ctrTitle"/>
          </p:nvPr>
        </p:nvSpPr>
        <p:spPr>
          <a:xfrm>
            <a:off x="912114" y="1830812"/>
            <a:ext cx="5426986" cy="7414790"/>
          </a:xfrm>
        </p:spPr>
        <p:txBody>
          <a:bodyPr/>
          <a:lstStyle>
            <a:lvl1pPr>
              <a:defRPr sz="11500"/>
            </a:lvl1pPr>
          </a:lstStyle>
          <a:p>
            <a:r>
              <a:rPr lang="ja-JP" altLang="en-US"/>
              <a:t>マスター タイトルの書式設定</a:t>
            </a:r>
            <a:endParaRPr lang="en-US" dirty="0"/>
          </a:p>
        </p:txBody>
      </p:sp>
      <p:sp>
        <p:nvSpPr>
          <p:cNvPr id="3" name="Subtitle 2"/>
          <p:cNvSpPr>
            <a:spLocks noGrp="1"/>
          </p:cNvSpPr>
          <p:nvPr>
            <p:ph type="subTitle" idx="1"/>
          </p:nvPr>
        </p:nvSpPr>
        <p:spPr>
          <a:xfrm>
            <a:off x="912114" y="291348"/>
            <a:ext cx="4642187" cy="1371600"/>
          </a:xfrm>
        </p:spPr>
        <p:txBody>
          <a:bodyPr>
            <a:normAutofit/>
          </a:bodyPr>
          <a:lstStyle>
            <a:lvl1pPr marL="0" indent="0" algn="r">
              <a:buNone/>
              <a:defRPr sz="2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ja-JP" altLang="en-US"/>
              <a:t>２</a:t>
            </a:r>
            <a:endParaRPr lang="en-US" altLang="ja-JP"/>
          </a:p>
        </p:txBody>
      </p:sp>
      <p:sp>
        <p:nvSpPr>
          <p:cNvPr id="6" name="Slide Number Placeholder 5"/>
          <p:cNvSpPr>
            <a:spLocks noGrp="1"/>
          </p:cNvSpPr>
          <p:nvPr>
            <p:ph type="sldNum" sz="quarter" idx="12"/>
          </p:nvPr>
        </p:nvSpPr>
        <p:spPr>
          <a:xfrm>
            <a:off x="6112852" y="341489"/>
            <a:ext cx="588976" cy="527403"/>
          </a:xfrm>
        </p:spPr>
        <p:txBody>
          <a:bodyPr/>
          <a:lstStyle>
            <a:lvl1pPr>
              <a:defRPr sz="1400"/>
            </a:lvl1pPr>
          </a:lstStyle>
          <a:p>
            <a:fld id="{6A61A3EE-8174-4069-B4C7-DC76C4666EB9}" type="slidenum">
              <a:rPr lang="en-US" altLang="ja-JP" smtClean="0"/>
              <a:pPr/>
              <a:t>‹#›</a:t>
            </a:fld>
            <a:endParaRPr lang="en-US" altLang="ja-JP"/>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ja-JP" altLang="en-US"/>
              <a:t>２</a:t>
            </a:r>
            <a:endParaRPr lang="en-US" altLang="ja-JP"/>
          </a:p>
        </p:txBody>
      </p:sp>
      <p:sp>
        <p:nvSpPr>
          <p:cNvPr id="6" name="Slide Number Placeholder 5"/>
          <p:cNvSpPr>
            <a:spLocks noGrp="1"/>
          </p:cNvSpPr>
          <p:nvPr>
            <p:ph type="sldNum" sz="quarter" idx="12"/>
          </p:nvPr>
        </p:nvSpPr>
        <p:spPr/>
        <p:txBody>
          <a:bodyPr/>
          <a:lstStyle/>
          <a:p>
            <a:fld id="{2A8A8427-2FF2-4374-8B3C-A55434F854DD}" type="slidenum">
              <a:rPr lang="en-US" altLang="ja-JP" smtClean="0"/>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96700"/>
            <a:ext cx="1543050" cy="8452203"/>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342900" y="396700"/>
            <a:ext cx="4514850" cy="845220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endParaRPr lang="en-US" altLang="ja-JP"/>
          </a:p>
        </p:txBody>
      </p:sp>
      <p:sp>
        <p:nvSpPr>
          <p:cNvPr id="5" name="Footer Placeholder 4"/>
          <p:cNvSpPr>
            <a:spLocks noGrp="1"/>
          </p:cNvSpPr>
          <p:nvPr>
            <p:ph type="ftr" sz="quarter" idx="11"/>
          </p:nvPr>
        </p:nvSpPr>
        <p:spPr/>
        <p:txBody>
          <a:bodyPr/>
          <a:lstStyle/>
          <a:p>
            <a:r>
              <a:rPr lang="ja-JP" altLang="en-US"/>
              <a:t>２</a:t>
            </a:r>
            <a:endParaRPr lang="en-US" altLang="ja-JP"/>
          </a:p>
        </p:txBody>
      </p:sp>
      <p:sp>
        <p:nvSpPr>
          <p:cNvPr id="6" name="Slide Number Placeholder 5"/>
          <p:cNvSpPr>
            <a:spLocks noGrp="1"/>
          </p:cNvSpPr>
          <p:nvPr>
            <p:ph type="sldNum" sz="quarter" idx="12"/>
          </p:nvPr>
        </p:nvSpPr>
        <p:spPr/>
        <p:txBody>
          <a:bodyPr/>
          <a:lstStyle/>
          <a:p>
            <a:fld id="{A3403AEF-F70C-4DE9-B35A-84FEE7386848}" type="slidenum">
              <a:rPr lang="en-US" altLang="ja-JP" smtClean="0"/>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914400" y="7594600"/>
            <a:ext cx="5429250" cy="1651000"/>
          </a:xfrm>
        </p:spPr>
        <p:txBody>
          <a:bodyPr>
            <a:noAutofit/>
          </a:bodyPr>
          <a:lstStyle>
            <a:lvl1pPr algn="l">
              <a:defRPr sz="7200" baseline="0">
                <a:ln w="12700">
                  <a:solidFill>
                    <a:schemeClr val="tx2"/>
                  </a:solidFill>
                </a:ln>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914400" y="1210733"/>
            <a:ext cx="5600700" cy="6383867"/>
          </a:xfrm>
        </p:spPr>
        <p:txBody>
          <a:bodyPr>
            <a:normAutofit/>
          </a:bodyPr>
          <a:lstStyle>
            <a:lvl1pPr>
              <a:defRPr sz="2800"/>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en-US" altLang="ja-JP"/>
          </a:p>
        </p:txBody>
      </p:sp>
      <p:sp>
        <p:nvSpPr>
          <p:cNvPr id="10" name="Slide Number Placeholder 9"/>
          <p:cNvSpPr>
            <a:spLocks noGrp="1"/>
          </p:cNvSpPr>
          <p:nvPr>
            <p:ph type="sldNum" sz="quarter" idx="11"/>
          </p:nvPr>
        </p:nvSpPr>
        <p:spPr/>
        <p:txBody>
          <a:bodyPr/>
          <a:lstStyle/>
          <a:p>
            <a:fld id="{519DFBF3-78C8-47A6-AA14-60C8166C2DC0}" type="slidenum">
              <a:rPr lang="en-US" altLang="ja-JP" smtClean="0"/>
              <a:pPr/>
              <a:t>‹#›</a:t>
            </a:fld>
            <a:endParaRPr lang="en-US" altLang="ja-JP"/>
          </a:p>
        </p:txBody>
      </p:sp>
      <p:sp>
        <p:nvSpPr>
          <p:cNvPr id="12" name="Footer Placeholder 11"/>
          <p:cNvSpPr>
            <a:spLocks noGrp="1"/>
          </p:cNvSpPr>
          <p:nvPr>
            <p:ph type="ftr" sz="quarter" idx="12"/>
          </p:nvPr>
        </p:nvSpPr>
        <p:spPr/>
        <p:txBody>
          <a:bodyPr/>
          <a:lstStyle/>
          <a:p>
            <a:r>
              <a:rPr lang="ja-JP" altLang="en-US"/>
              <a:t>２</a:t>
            </a:r>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6477004"/>
            <a:ext cx="5429251" cy="1100667"/>
          </a:xfrm>
        </p:spPr>
        <p:txBody>
          <a:bodyPr bIns="0"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13" name="Title 1"/>
          <p:cNvSpPr>
            <a:spLocks noGrp="1"/>
          </p:cNvSpPr>
          <p:nvPr>
            <p:ph type="title"/>
          </p:nvPr>
        </p:nvSpPr>
        <p:spPr>
          <a:xfrm>
            <a:off x="914400" y="7594600"/>
            <a:ext cx="5429250" cy="1651000"/>
          </a:xfrm>
        </p:spPr>
        <p:txBody>
          <a:bodyPr>
            <a:noAutofit/>
          </a:bodyPr>
          <a:lstStyle>
            <a:lvl1pPr algn="l">
              <a:defRPr sz="7200" baseline="0">
                <a:ln w="12700">
                  <a:solidFill>
                    <a:schemeClr val="tx2"/>
                  </a:solidFill>
                </a:ln>
              </a:defRPr>
            </a:lvl1pPr>
          </a:lstStyle>
          <a:p>
            <a:r>
              <a:rPr lang="ja-JP" altLang="en-US"/>
              <a:t>マスター タイトルの書式設定</a:t>
            </a:r>
            <a:endParaRPr lang="en-US" dirty="0"/>
          </a:p>
        </p:txBody>
      </p:sp>
      <p:sp>
        <p:nvSpPr>
          <p:cNvPr id="19" name="Date Placeholder 18"/>
          <p:cNvSpPr>
            <a:spLocks noGrp="1"/>
          </p:cNvSpPr>
          <p:nvPr>
            <p:ph type="dt" sz="half" idx="10"/>
          </p:nvPr>
        </p:nvSpPr>
        <p:spPr/>
        <p:txBody>
          <a:bodyPr/>
          <a:lstStyle/>
          <a:p>
            <a:endParaRPr lang="en-US" altLang="ja-JP"/>
          </a:p>
        </p:txBody>
      </p:sp>
      <p:sp>
        <p:nvSpPr>
          <p:cNvPr id="20" name="Slide Number Placeholder 19"/>
          <p:cNvSpPr>
            <a:spLocks noGrp="1"/>
          </p:cNvSpPr>
          <p:nvPr>
            <p:ph type="sldNum" sz="quarter" idx="11"/>
          </p:nvPr>
        </p:nvSpPr>
        <p:spPr/>
        <p:txBody>
          <a:bodyPr/>
          <a:lstStyle/>
          <a:p>
            <a:fld id="{AD3FF60C-EDD0-4352-BCDA-1E54F0A0CA66}" type="slidenum">
              <a:rPr lang="en-US" altLang="ja-JP" smtClean="0"/>
              <a:pPr/>
              <a:t>‹#›</a:t>
            </a:fld>
            <a:endParaRPr lang="en-US" altLang="ja-JP"/>
          </a:p>
        </p:txBody>
      </p:sp>
      <p:sp>
        <p:nvSpPr>
          <p:cNvPr id="21" name="Footer Placeholder 20"/>
          <p:cNvSpPr>
            <a:spLocks noGrp="1"/>
          </p:cNvSpPr>
          <p:nvPr>
            <p:ph type="ftr" sz="quarter" idx="12"/>
          </p:nvPr>
        </p:nvSpPr>
        <p:spPr/>
        <p:txBody>
          <a:bodyPr/>
          <a:lstStyle/>
          <a:p>
            <a:r>
              <a:rPr lang="ja-JP" altLang="en-US"/>
              <a:t>２</a:t>
            </a:r>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r>
              <a:rPr lang="ja-JP" altLang="en-US"/>
              <a:t>２</a:t>
            </a:r>
            <a:endParaRPr lang="en-US" altLang="ja-JP"/>
          </a:p>
        </p:txBody>
      </p:sp>
      <p:sp>
        <p:nvSpPr>
          <p:cNvPr id="7" name="Slide Number Placeholder 6"/>
          <p:cNvSpPr>
            <a:spLocks noGrp="1"/>
          </p:cNvSpPr>
          <p:nvPr>
            <p:ph type="sldNum" sz="quarter" idx="12"/>
          </p:nvPr>
        </p:nvSpPr>
        <p:spPr/>
        <p:txBody>
          <a:bodyPr/>
          <a:lstStyle/>
          <a:p>
            <a:fld id="{C1F282D3-3C5D-421A-AE7A-AAC12F4EEC1D}" type="slidenum">
              <a:rPr lang="en-US" altLang="ja-JP" smtClean="0"/>
              <a:pPr/>
              <a:t>‹#›</a:t>
            </a:fld>
            <a:endParaRPr lang="en-US" altLang="ja-JP"/>
          </a:p>
        </p:txBody>
      </p:sp>
      <p:sp>
        <p:nvSpPr>
          <p:cNvPr id="9" name="Content Placeholder 8"/>
          <p:cNvSpPr>
            <a:spLocks noGrp="1"/>
          </p:cNvSpPr>
          <p:nvPr>
            <p:ph sz="quarter" idx="13"/>
          </p:nvPr>
        </p:nvSpPr>
        <p:spPr>
          <a:xfrm>
            <a:off x="912114" y="1215136"/>
            <a:ext cx="2798064" cy="633984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1" name="Content Placeholder 10"/>
          <p:cNvSpPr>
            <a:spLocks noGrp="1"/>
          </p:cNvSpPr>
          <p:nvPr>
            <p:ph sz="quarter" idx="14"/>
          </p:nvPr>
        </p:nvSpPr>
        <p:spPr>
          <a:xfrm>
            <a:off x="3826764" y="1215136"/>
            <a:ext cx="2798064" cy="633984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914400" y="1215136"/>
            <a:ext cx="2800350" cy="770467"/>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5" name="Text Placeholder 4"/>
          <p:cNvSpPr>
            <a:spLocks noGrp="1"/>
          </p:cNvSpPr>
          <p:nvPr>
            <p:ph type="body" sz="quarter" idx="3"/>
          </p:nvPr>
        </p:nvSpPr>
        <p:spPr>
          <a:xfrm>
            <a:off x="3829051" y="1215136"/>
            <a:ext cx="2801450" cy="770467"/>
          </a:xfrm>
        </p:spPr>
        <p:txBody>
          <a:bodyPr anchor="t">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7" name="Date Placeholder 6"/>
          <p:cNvSpPr>
            <a:spLocks noGrp="1"/>
          </p:cNvSpPr>
          <p:nvPr>
            <p:ph type="dt" sz="half" idx="10"/>
          </p:nvPr>
        </p:nvSpPr>
        <p:spPr/>
        <p:txBody>
          <a:bodyPr/>
          <a:lstStyle/>
          <a:p>
            <a:endParaRPr lang="en-US" altLang="ja-JP"/>
          </a:p>
        </p:txBody>
      </p:sp>
      <p:sp>
        <p:nvSpPr>
          <p:cNvPr id="8" name="Footer Placeholder 7"/>
          <p:cNvSpPr>
            <a:spLocks noGrp="1"/>
          </p:cNvSpPr>
          <p:nvPr>
            <p:ph type="ftr" sz="quarter" idx="11"/>
          </p:nvPr>
        </p:nvSpPr>
        <p:spPr/>
        <p:txBody>
          <a:bodyPr/>
          <a:lstStyle/>
          <a:p>
            <a:r>
              <a:rPr lang="ja-JP" altLang="en-US"/>
              <a:t>２</a:t>
            </a:r>
            <a:endParaRPr lang="en-US" altLang="ja-JP"/>
          </a:p>
        </p:txBody>
      </p:sp>
      <p:sp>
        <p:nvSpPr>
          <p:cNvPr id="9" name="Slide Number Placeholder 8"/>
          <p:cNvSpPr>
            <a:spLocks noGrp="1"/>
          </p:cNvSpPr>
          <p:nvPr>
            <p:ph type="sldNum" sz="quarter" idx="12"/>
          </p:nvPr>
        </p:nvSpPr>
        <p:spPr/>
        <p:txBody>
          <a:bodyPr/>
          <a:lstStyle/>
          <a:p>
            <a:fld id="{18AEB19B-D5AF-4E90-8AE4-51819E873C06}" type="slidenum">
              <a:rPr lang="en-US" altLang="ja-JP" smtClean="0"/>
              <a:pPr/>
              <a:t>‹#›</a:t>
            </a:fld>
            <a:endParaRPr lang="en-US" altLang="ja-JP"/>
          </a:p>
        </p:txBody>
      </p:sp>
      <p:sp>
        <p:nvSpPr>
          <p:cNvPr id="11" name="Content Placeholder 10"/>
          <p:cNvSpPr>
            <a:spLocks noGrp="1"/>
          </p:cNvSpPr>
          <p:nvPr>
            <p:ph sz="quarter" idx="13"/>
          </p:nvPr>
        </p:nvSpPr>
        <p:spPr>
          <a:xfrm>
            <a:off x="912114" y="1994408"/>
            <a:ext cx="2798064" cy="5547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Content Placeholder 12"/>
          <p:cNvSpPr>
            <a:spLocks noGrp="1"/>
          </p:cNvSpPr>
          <p:nvPr>
            <p:ph sz="quarter" idx="14"/>
          </p:nvPr>
        </p:nvSpPr>
        <p:spPr>
          <a:xfrm>
            <a:off x="3826764" y="1994407"/>
            <a:ext cx="2798064" cy="5547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en-US" altLang="ja-JP"/>
          </a:p>
        </p:txBody>
      </p:sp>
      <p:sp>
        <p:nvSpPr>
          <p:cNvPr id="4" name="Footer Placeholder 3"/>
          <p:cNvSpPr>
            <a:spLocks noGrp="1"/>
          </p:cNvSpPr>
          <p:nvPr>
            <p:ph type="ftr" sz="quarter" idx="11"/>
          </p:nvPr>
        </p:nvSpPr>
        <p:spPr/>
        <p:txBody>
          <a:bodyPr/>
          <a:lstStyle/>
          <a:p>
            <a:r>
              <a:rPr lang="ja-JP" altLang="en-US"/>
              <a:t>２</a:t>
            </a:r>
            <a:endParaRPr lang="en-US" altLang="ja-JP"/>
          </a:p>
        </p:txBody>
      </p:sp>
      <p:sp>
        <p:nvSpPr>
          <p:cNvPr id="5" name="Slide Number Placeholder 4"/>
          <p:cNvSpPr>
            <a:spLocks noGrp="1"/>
          </p:cNvSpPr>
          <p:nvPr>
            <p:ph type="sldNum" sz="quarter" idx="12"/>
          </p:nvPr>
        </p:nvSpPr>
        <p:spPr/>
        <p:txBody>
          <a:bodyPr/>
          <a:lstStyle/>
          <a:p>
            <a:fld id="{B7BE8EFA-65AC-4F0A-A5DA-F556DBECA2EF}" type="slidenum">
              <a:rPr lang="en-US" altLang="ja-JP" smtClean="0"/>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ltLang="ja-JP"/>
          </a:p>
        </p:txBody>
      </p:sp>
      <p:sp>
        <p:nvSpPr>
          <p:cNvPr id="6" name="Slide Number Placeholder 5"/>
          <p:cNvSpPr>
            <a:spLocks noGrp="1"/>
          </p:cNvSpPr>
          <p:nvPr>
            <p:ph type="sldNum" sz="quarter" idx="11"/>
          </p:nvPr>
        </p:nvSpPr>
        <p:spPr>
          <a:xfrm>
            <a:off x="6539331" y="8337376"/>
            <a:ext cx="285750" cy="527403"/>
          </a:xfrm>
        </p:spPr>
        <p:txBody>
          <a:bodyPr/>
          <a:lstStyle/>
          <a:p>
            <a:fld id="{FE7162D2-9092-4565-B177-74E9FA33298A}" type="slidenum">
              <a:rPr lang="en-US" altLang="ja-JP" smtClean="0"/>
              <a:pPr/>
              <a:t>‹#›</a:t>
            </a:fld>
            <a:endParaRPr lang="en-US" altLang="ja-JP"/>
          </a:p>
        </p:txBody>
      </p:sp>
      <p:sp>
        <p:nvSpPr>
          <p:cNvPr id="7" name="Footer Placeholder 6"/>
          <p:cNvSpPr>
            <a:spLocks noGrp="1"/>
          </p:cNvSpPr>
          <p:nvPr>
            <p:ph type="ftr" sz="quarter" idx="12"/>
          </p:nvPr>
        </p:nvSpPr>
        <p:spPr/>
        <p:txBody>
          <a:bodyPr/>
          <a:lstStyle/>
          <a:p>
            <a:r>
              <a:rPr lang="ja-JP" altLang="en-US"/>
              <a:t>２</a:t>
            </a:r>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286250" y="570970"/>
            <a:ext cx="2256235" cy="1678517"/>
          </a:xfrm>
        </p:spPr>
        <p:txBody>
          <a:bodyPr anchor="b"/>
          <a:lstStyle>
            <a:lvl1pPr algn="l">
              <a:defRPr sz="2000" b="1">
                <a:ln>
                  <a:noFill/>
                </a:ln>
                <a:solidFill>
                  <a:srgbClr val="FF7605"/>
                </a:solidFill>
                <a:effectLst/>
              </a:defRPr>
            </a:lvl1pPr>
          </a:lstStyle>
          <a:p>
            <a:r>
              <a:rPr lang="ja-JP" altLang="en-US"/>
              <a:t>マスター タイトルの書式設定</a:t>
            </a:r>
            <a:endParaRPr lang="en-US" dirty="0"/>
          </a:p>
        </p:txBody>
      </p:sp>
      <p:sp>
        <p:nvSpPr>
          <p:cNvPr id="4" name="Text Placeholder 3"/>
          <p:cNvSpPr>
            <a:spLocks noGrp="1"/>
          </p:cNvSpPr>
          <p:nvPr>
            <p:ph type="body" sz="half" idx="2"/>
          </p:nvPr>
        </p:nvSpPr>
        <p:spPr>
          <a:xfrm>
            <a:off x="4286250" y="2249488"/>
            <a:ext cx="2256235" cy="6335713"/>
          </a:xfrm>
        </p:spPr>
        <p:txBody>
          <a:bodyPr/>
          <a:lstStyle>
            <a:lvl1pPr marL="0" indent="0">
              <a:buNone/>
              <a:defRPr sz="1400">
                <a:solidFill>
                  <a:schemeClr val="tx1">
                    <a:lumMod val="50000"/>
                    <a:lumOff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14" name="Content Placeholder 13"/>
          <p:cNvSpPr>
            <a:spLocks noGrp="1"/>
          </p:cNvSpPr>
          <p:nvPr>
            <p:ph sz="quarter" idx="13"/>
          </p:nvPr>
        </p:nvSpPr>
        <p:spPr>
          <a:xfrm>
            <a:off x="685800" y="550333"/>
            <a:ext cx="3600450" cy="8585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9" name="Date Placeholder 8"/>
          <p:cNvSpPr>
            <a:spLocks noGrp="1"/>
          </p:cNvSpPr>
          <p:nvPr>
            <p:ph type="dt" sz="half" idx="14"/>
          </p:nvPr>
        </p:nvSpPr>
        <p:spPr/>
        <p:txBody>
          <a:bodyPr/>
          <a:lstStyle/>
          <a:p>
            <a:endParaRPr lang="en-US" altLang="ja-JP"/>
          </a:p>
        </p:txBody>
      </p:sp>
      <p:sp>
        <p:nvSpPr>
          <p:cNvPr id="10" name="Slide Number Placeholder 9"/>
          <p:cNvSpPr>
            <a:spLocks noGrp="1"/>
          </p:cNvSpPr>
          <p:nvPr>
            <p:ph type="sldNum" sz="quarter" idx="15"/>
          </p:nvPr>
        </p:nvSpPr>
        <p:spPr/>
        <p:txBody>
          <a:bodyPr/>
          <a:lstStyle/>
          <a:p>
            <a:fld id="{5C5AFAC7-343F-465F-B416-ACB320DCFF64}" type="slidenum">
              <a:rPr lang="en-US" altLang="ja-JP" smtClean="0"/>
              <a:pPr/>
              <a:t>‹#›</a:t>
            </a:fld>
            <a:endParaRPr lang="en-US" altLang="ja-JP"/>
          </a:p>
        </p:txBody>
      </p:sp>
      <p:sp>
        <p:nvSpPr>
          <p:cNvPr id="13" name="Footer Placeholder 12"/>
          <p:cNvSpPr>
            <a:spLocks noGrp="1"/>
          </p:cNvSpPr>
          <p:nvPr>
            <p:ph type="ftr" sz="quarter" idx="16"/>
          </p:nvPr>
        </p:nvSpPr>
        <p:spPr/>
        <p:txBody>
          <a:bodyPr/>
          <a:lstStyle/>
          <a:p>
            <a:r>
              <a:rPr lang="ja-JP" altLang="en-US"/>
              <a:t>２</a:t>
            </a:r>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914400" y="6680200"/>
            <a:ext cx="4114800" cy="584200"/>
          </a:xfrm>
        </p:spPr>
        <p:txBody>
          <a:bodyPr bIns="0" anchor="b"/>
          <a:lstStyle>
            <a:lvl1pPr algn="l">
              <a:defRPr sz="2000" b="1">
                <a:ln w="12700">
                  <a:noFill/>
                </a:ln>
                <a:solidFill>
                  <a:schemeClr val="tx1"/>
                </a:solidFill>
                <a:effectLst/>
              </a:defRPr>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992981" y="550333"/>
            <a:ext cx="4400550" cy="58954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914400" y="7264400"/>
            <a:ext cx="3028950" cy="19812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en-US" altLang="ja-JP"/>
          </a:p>
        </p:txBody>
      </p:sp>
      <p:sp>
        <p:nvSpPr>
          <p:cNvPr id="6" name="Footer Placeholder 5"/>
          <p:cNvSpPr>
            <a:spLocks noGrp="1"/>
          </p:cNvSpPr>
          <p:nvPr>
            <p:ph type="ftr" sz="quarter" idx="11"/>
          </p:nvPr>
        </p:nvSpPr>
        <p:spPr/>
        <p:txBody>
          <a:bodyPr/>
          <a:lstStyle/>
          <a:p>
            <a:r>
              <a:rPr lang="ja-JP" altLang="en-US"/>
              <a:t>２</a:t>
            </a:r>
            <a:endParaRPr lang="en-US" altLang="ja-JP"/>
          </a:p>
        </p:txBody>
      </p:sp>
      <p:sp>
        <p:nvSpPr>
          <p:cNvPr id="7" name="Slide Number Placeholder 6"/>
          <p:cNvSpPr>
            <a:spLocks noGrp="1"/>
          </p:cNvSpPr>
          <p:nvPr>
            <p:ph type="sldNum" sz="quarter" idx="12"/>
          </p:nvPr>
        </p:nvSpPr>
        <p:spPr/>
        <p:txBody>
          <a:bodyPr/>
          <a:lstStyle/>
          <a:p>
            <a:fld id="{D05EF526-C5E8-445B-A738-D978057903C2}" type="slidenum">
              <a:rPr lang="en-US" altLang="ja-JP" smtClean="0"/>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71450" cy="9906000"/>
          </a:xfrm>
          <a:prstGeom prst="rect">
            <a:avLst/>
          </a:prstGeom>
          <a:gradFill>
            <a:gsLst>
              <a:gs pos="0">
                <a:schemeClr val="accent1"/>
              </a:gs>
              <a:gs pos="52000">
                <a:schemeClr val="accent6">
                  <a:lumMod val="75000"/>
                </a:schemeClr>
              </a:gs>
              <a:gs pos="100000">
                <a:schemeClr val="accent6">
                  <a:lumMod val="50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13" name="Rectangle 12"/>
          <p:cNvSpPr/>
          <p:nvPr/>
        </p:nvSpPr>
        <p:spPr>
          <a:xfrm>
            <a:off x="0" y="0"/>
            <a:ext cx="171450" cy="9906000"/>
          </a:xfrm>
          <a:prstGeom prst="rect">
            <a:avLst/>
          </a:prstGeom>
          <a:gradFill>
            <a:gsLst>
              <a:gs pos="0">
                <a:schemeClr val="accent1">
                  <a:lumMod val="60000"/>
                  <a:lumOff val="40000"/>
                </a:schemeClr>
              </a:gs>
              <a:gs pos="50000">
                <a:schemeClr val="accent1"/>
              </a:gs>
              <a:gs pos="100000">
                <a:schemeClr val="accent6">
                  <a:lumMod val="75000"/>
                </a:schemeClr>
              </a:gs>
            </a:gsLst>
            <a:lin ang="5400000" scaled="0"/>
          </a:gradFill>
          <a:ln>
            <a:noFill/>
          </a:ln>
          <a:effectLst>
            <a:innerShdw blurRad="190500" dist="25400">
              <a:prstClr val="black">
                <a:alpha val="6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innerShdw blurRad="63500" dist="50800" dir="18900000">
                  <a:prstClr val="black">
                    <a:alpha val="50000"/>
                  </a:prstClr>
                </a:innerShdw>
              </a:effectLst>
            </a:endParaRPr>
          </a:p>
        </p:txBody>
      </p:sp>
      <p:sp>
        <p:nvSpPr>
          <p:cNvPr id="2" name="Title Placeholder 1"/>
          <p:cNvSpPr>
            <a:spLocks noGrp="1"/>
          </p:cNvSpPr>
          <p:nvPr>
            <p:ph type="title"/>
          </p:nvPr>
        </p:nvSpPr>
        <p:spPr>
          <a:xfrm>
            <a:off x="914400" y="7594600"/>
            <a:ext cx="5429250" cy="1651000"/>
          </a:xfrm>
          <a:prstGeom prst="rect">
            <a:avLst/>
          </a:prstGeom>
        </p:spPr>
        <p:txBody>
          <a:bodyPr vert="horz" lIns="91440" tIns="45720" rIns="91440" bIns="45720" rtlCol="0" anchor="b">
            <a:noAutofit/>
          </a:bodyPr>
          <a:lstStyle/>
          <a:p>
            <a:endParaRPr lang="en-US" dirty="0"/>
          </a:p>
        </p:txBody>
      </p:sp>
      <p:sp>
        <p:nvSpPr>
          <p:cNvPr id="3" name="Text Placeholder 2"/>
          <p:cNvSpPr>
            <a:spLocks noGrp="1"/>
          </p:cNvSpPr>
          <p:nvPr>
            <p:ph type="body" idx="1"/>
          </p:nvPr>
        </p:nvSpPr>
        <p:spPr>
          <a:xfrm>
            <a:off x="914400" y="1210733"/>
            <a:ext cx="5600700" cy="638386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Footer Placeholder 4"/>
          <p:cNvSpPr>
            <a:spLocks noGrp="1"/>
          </p:cNvSpPr>
          <p:nvPr>
            <p:ph type="ftr" sz="quarter" idx="3"/>
          </p:nvPr>
        </p:nvSpPr>
        <p:spPr>
          <a:xfrm>
            <a:off x="944760" y="9465733"/>
            <a:ext cx="5372100" cy="330200"/>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r>
              <a:rPr lang="ja-JP" altLang="en-US"/>
              <a:t>２</a:t>
            </a:r>
            <a:endParaRPr lang="en-US" altLang="ja-JP"/>
          </a:p>
        </p:txBody>
      </p:sp>
      <p:sp>
        <p:nvSpPr>
          <p:cNvPr id="6" name="Slide Number Placeholder 5"/>
          <p:cNvSpPr>
            <a:spLocks noGrp="1"/>
          </p:cNvSpPr>
          <p:nvPr>
            <p:ph type="sldNum" sz="quarter" idx="4"/>
          </p:nvPr>
        </p:nvSpPr>
        <p:spPr>
          <a:xfrm>
            <a:off x="6515100" y="8291690"/>
            <a:ext cx="285750" cy="527403"/>
          </a:xfrm>
          <a:prstGeom prst="rect">
            <a:avLst/>
          </a:prstGeom>
        </p:spPr>
        <p:txBody>
          <a:bodyPr vert="horz" lIns="91440" tIns="45720" rIns="91440" bIns="45720" rtlCol="0" anchor="ctr"/>
          <a:lstStyle>
            <a:lvl1pPr algn="l">
              <a:defRPr sz="1200" b="0">
                <a:solidFill>
                  <a:schemeClr val="tx2">
                    <a:lumMod val="60000"/>
                    <a:lumOff val="40000"/>
                  </a:schemeClr>
                </a:solidFill>
              </a:defRPr>
            </a:lvl1pPr>
          </a:lstStyle>
          <a:p>
            <a:fld id="{616AA0C0-A7AC-4FCD-8EEE-524D2049EE49}" type="slidenum">
              <a:rPr lang="en-US" altLang="ja-JP" smtClean="0"/>
              <a:pPr/>
              <a:t>‹#›</a:t>
            </a:fld>
            <a:endParaRPr lang="en-US" altLang="ja-JP"/>
          </a:p>
        </p:txBody>
      </p:sp>
      <p:sp>
        <p:nvSpPr>
          <p:cNvPr id="4" name="Date Placeholder 3"/>
          <p:cNvSpPr>
            <a:spLocks noGrp="1"/>
          </p:cNvSpPr>
          <p:nvPr>
            <p:ph type="dt" sz="half" idx="2"/>
          </p:nvPr>
        </p:nvSpPr>
        <p:spPr>
          <a:xfrm rot="16200000">
            <a:off x="-1810806" y="7043209"/>
            <a:ext cx="3793066" cy="171450"/>
          </a:xfrm>
          <a:prstGeom prst="rect">
            <a:avLst/>
          </a:prstGeom>
        </p:spPr>
        <p:txBody>
          <a:bodyPr vert="horz" lIns="91440" tIns="45720" rIns="91440" bIns="45720" rtlCol="0" anchor="ctr"/>
          <a:lstStyle>
            <a:lvl1pPr algn="l">
              <a:defRPr sz="1200">
                <a:solidFill>
                  <a:srgbClr val="FFFFFF"/>
                </a:solidFill>
              </a:defRPr>
            </a:lvl1pPr>
          </a:lstStyle>
          <a:p>
            <a:endParaRPr lang="en-US" altLang="ja-JP"/>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childTnLst>
                          </p:cTn>
                        </p:par>
                        <p:par>
                          <p:cTn id="8" fill="hold">
                            <p:stCondLst>
                              <p:cond delay="2500"/>
                            </p:stCondLst>
                            <p:childTnLst>
                              <p:par>
                                <p:cTn id="9" presetID="10"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hf sldNum="0" hdr="0" dt="0"/>
  <p:txStyles>
    <p:titleStyle>
      <a:lvl1pPr algn="l" defTabSz="914400" rtl="0" eaLnBrk="1" latinLnBrk="0" hangingPunct="1">
        <a:spcBef>
          <a:spcPct val="0"/>
        </a:spcBef>
        <a:buNone/>
        <a:defRPr kumimoji="1"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28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2pPr>
      <a:lvl3pPr marL="1143000" indent="-228600" algn="l" defTabSz="914400" rtl="0" eaLnBrk="1" latinLnBrk="0" hangingPunct="1">
        <a:spcBef>
          <a:spcPct val="20000"/>
        </a:spcBef>
        <a:buFont typeface="Calibri" pitchFamily="34" charset="0"/>
        <a:buChar char="+"/>
        <a:defRPr kumimoji="1"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Clr>
          <a:schemeClr val="tx1"/>
        </a:buClr>
        <a:buFont typeface="Calibri" pitchFamily="34" charset="0"/>
        <a:buChar char="&gt;"/>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Calibri" pitchFamily="34" charset="0"/>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Clr>
          <a:schemeClr val="tx1"/>
        </a:buClr>
        <a:buFont typeface="Calibri" pitchFamily="34" charset="0"/>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Clr>
          <a:schemeClr val="tx1"/>
        </a:buClr>
        <a:buFont typeface="Calibri"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3.wdp"/><Relationship Id="rId7"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1.jpeg"/><Relationship Id="rId5" Type="http://schemas.microsoft.com/office/2007/relationships/hdphoto" Target="../media/hdphoto4.wdp"/><Relationship Id="rId4" Type="http://schemas.openxmlformats.org/officeDocument/2006/relationships/image" Target="../media/image10.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29.jpeg"/><Relationship Id="rId3" Type="http://schemas.openxmlformats.org/officeDocument/2006/relationships/image" Target="../media/image22.jpeg"/><Relationship Id="rId7" Type="http://schemas.openxmlformats.org/officeDocument/2006/relationships/image" Target="../media/image24.jpeg"/><Relationship Id="rId12" Type="http://schemas.openxmlformats.org/officeDocument/2006/relationships/image" Target="../media/image28.jpeg"/><Relationship Id="rId17" Type="http://schemas.microsoft.com/office/2007/relationships/hdphoto" Target="../media/hdphoto5.wdp"/><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7.xml"/><Relationship Id="rId6" Type="http://schemas.microsoft.com/office/2007/relationships/hdphoto" Target="../media/hdphoto8.wdp"/><Relationship Id="rId11" Type="http://schemas.microsoft.com/office/2007/relationships/hdphoto" Target="../media/hdphoto9.wdp"/><Relationship Id="rId5" Type="http://schemas.openxmlformats.org/officeDocument/2006/relationships/image" Target="../media/image23.png"/><Relationship Id="rId15" Type="http://schemas.microsoft.com/office/2007/relationships/hdphoto" Target="../media/hdphoto10.wdp"/><Relationship Id="rId10" Type="http://schemas.openxmlformats.org/officeDocument/2006/relationships/image" Target="../media/image27.png"/><Relationship Id="rId4" Type="http://schemas.microsoft.com/office/2007/relationships/hdphoto" Target="../media/hdphoto7.wdp"/><Relationship Id="rId9" Type="http://schemas.openxmlformats.org/officeDocument/2006/relationships/image" Target="../media/image26.jpe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png"/><Relationship Id="rId9" Type="http://schemas.openxmlformats.org/officeDocument/2006/relationships/image" Target="../media/image38.jpeg"/></Relationships>
</file>

<file path=ppt/slides/_rels/slide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1825865" y="683915"/>
            <a:ext cx="1211981" cy="1151731"/>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13884" y="1836440"/>
            <a:ext cx="1211981" cy="1151731"/>
          </a:xfrm>
          <a:prstGeom prst="rect">
            <a:avLst/>
          </a:prstGeom>
          <a:solidFill>
            <a:srgbClr val="FFFFCC"/>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828891" y="1836043"/>
            <a:ext cx="1224136" cy="1152128"/>
          </a:xfrm>
          <a:prstGeom prst="rect">
            <a:avLst/>
          </a:prstGeom>
          <a:no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616910" y="683915"/>
            <a:ext cx="1224136" cy="1152128"/>
          </a:xfrm>
          <a:prstGeom prst="rect">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679542" y="6969224"/>
            <a:ext cx="302433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dirty="0">
                <a:ln>
                  <a:noFill/>
                </a:ln>
                <a:solidFill>
                  <a:sysClr val="windowText" lastClr="000000">
                    <a:lumMod val="65000"/>
                    <a:lumOff val="35000"/>
                  </a:sysClr>
                </a:solidFill>
                <a:effectLst/>
                <a:uLnTx/>
                <a:uFillTx/>
                <a:latin typeface="HGS明朝B" pitchFamily="18" charset="-128"/>
                <a:ea typeface="HGS明朝B" pitchFamily="18" charset="-128"/>
              </a:rPr>
              <a:t>笑顔の数だけ歴史がある</a:t>
            </a:r>
            <a:endParaRPr kumimoji="1" lang="en-US" altLang="ja-JP" sz="1600" b="0" i="0" u="none" strike="noStrike" kern="0" cap="none" spc="0" normalizeH="0" baseline="0" noProof="0" dirty="0">
              <a:ln>
                <a:noFill/>
              </a:ln>
              <a:solidFill>
                <a:sysClr val="windowText" lastClr="000000">
                  <a:lumMod val="65000"/>
                  <a:lumOff val="35000"/>
                </a:sysClr>
              </a:solidFill>
              <a:effectLst/>
              <a:uLnTx/>
              <a:uFillTx/>
              <a:latin typeface="HGS明朝B" pitchFamily="18" charset="-128"/>
              <a:ea typeface="HGS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ysClr val="windowText" lastClr="000000">
                    <a:lumMod val="65000"/>
                    <a:lumOff val="35000"/>
                  </a:sysClr>
                </a:solidFill>
                <a:effectLst/>
                <a:uLnTx/>
                <a:uFillTx/>
                <a:latin typeface="HGS明朝B" pitchFamily="18" charset="-128"/>
                <a:ea typeface="HGS明朝B" pitchFamily="18" charset="-128"/>
              </a:rPr>
              <a:t>その大切な思い出の続きに</a:t>
            </a:r>
            <a:endParaRPr kumimoji="0" lang="en-US" altLang="ja-JP" sz="1600" b="0" i="0" u="none" strike="noStrike" kern="0" cap="none" spc="0" normalizeH="0" baseline="0" noProof="0" dirty="0">
              <a:ln>
                <a:noFill/>
              </a:ln>
              <a:solidFill>
                <a:sysClr val="windowText" lastClr="000000">
                  <a:lumMod val="65000"/>
                  <a:lumOff val="35000"/>
                </a:sysClr>
              </a:solidFill>
              <a:effectLst/>
              <a:uLnTx/>
              <a:uFillTx/>
              <a:latin typeface="HGS明朝B" pitchFamily="18" charset="-128"/>
              <a:ea typeface="HGS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sysClr val="windowText" lastClr="000000">
                    <a:lumMod val="65000"/>
                    <a:lumOff val="35000"/>
                  </a:sysClr>
                </a:solidFill>
                <a:effectLst/>
                <a:uLnTx/>
                <a:uFillTx/>
                <a:latin typeface="HGS明朝B" pitchFamily="18" charset="-128"/>
                <a:ea typeface="HGS明朝B" pitchFamily="18" charset="-128"/>
              </a:rPr>
              <a:t>そっと寄り添わせて頂く空間</a:t>
            </a:r>
            <a:endParaRPr kumimoji="1" lang="ja-JP" altLang="en-US" sz="1600" b="0" i="0" u="none" strike="noStrike" kern="0" cap="none" spc="0" normalizeH="0" baseline="0" noProof="0" dirty="0">
              <a:ln>
                <a:noFill/>
              </a:ln>
              <a:solidFill>
                <a:sysClr val="windowText" lastClr="000000">
                  <a:lumMod val="65000"/>
                  <a:lumOff val="35000"/>
                </a:sysClr>
              </a:solidFill>
              <a:effectLst/>
              <a:uLnTx/>
              <a:uFillTx/>
              <a:latin typeface="HGS明朝B" pitchFamily="18" charset="-128"/>
              <a:ea typeface="HGS明朝B" pitchFamily="18" charset="-128"/>
            </a:endParaRPr>
          </a:p>
        </p:txBody>
      </p:sp>
      <p:sp>
        <p:nvSpPr>
          <p:cNvPr id="15" name="正方形/長方形 14"/>
          <p:cNvSpPr/>
          <p:nvPr/>
        </p:nvSpPr>
        <p:spPr>
          <a:xfrm>
            <a:off x="635108" y="890448"/>
            <a:ext cx="2573141" cy="369332"/>
          </a:xfrm>
          <a:prstGeom prst="rect">
            <a:avLst/>
          </a:prstGeom>
          <a:noFill/>
          <a:effectLst/>
        </p:spPr>
        <p:txBody>
          <a:bodyPr wrap="none" lIns="91440" tIns="45720" rIns="91440" bIns="45720">
            <a:spAutoFit/>
          </a:bodyPr>
          <a:lstStyle/>
          <a:p>
            <a:pPr algn="ctr"/>
            <a:r>
              <a:rPr lang="ja-JP" altLang="en-US" b="1" spc="50" dirty="0">
                <a:ln w="9525" cmpd="sng">
                  <a:solidFill>
                    <a:schemeClr val="bg1"/>
                  </a:solidFill>
                </a:ln>
                <a:solidFill>
                  <a:srgbClr val="D32603"/>
                </a:solidFill>
                <a:latin typeface="HGS創英角ｺﾞｼｯｸUB" pitchFamily="50" charset="-128"/>
                <a:ea typeface="HGS創英角ｺﾞｼｯｸUB" pitchFamily="50" charset="-128"/>
              </a:rPr>
              <a:t>住宅型有料老人ホーム</a:t>
            </a:r>
            <a:endParaRPr lang="ja-JP" altLang="en-US" b="1" cap="none" spc="50" dirty="0">
              <a:ln w="9525" cmpd="sng">
                <a:solidFill>
                  <a:schemeClr val="bg1"/>
                </a:solidFill>
              </a:ln>
              <a:solidFill>
                <a:srgbClr val="D32603"/>
              </a:solidFill>
              <a:effectLst/>
              <a:latin typeface="HGS創英角ｺﾞｼｯｸUB" pitchFamily="50" charset="-128"/>
              <a:ea typeface="HGS創英角ｺﾞｼｯｸUB" pitchFamily="50" charset="-128"/>
            </a:endParaRPr>
          </a:p>
        </p:txBody>
      </p:sp>
      <p:sp>
        <p:nvSpPr>
          <p:cNvPr id="16" name="テキスト ボックス 5"/>
          <p:cNvSpPr txBox="1"/>
          <p:nvPr/>
        </p:nvSpPr>
        <p:spPr>
          <a:xfrm>
            <a:off x="635108" y="1208583"/>
            <a:ext cx="4687126" cy="1584176"/>
          </a:xfrm>
          <a:prstGeom prst="rect">
            <a:avLst/>
          </a:prstGeom>
          <a:noFill/>
          <a:ln w="9525" cmpd="sng">
            <a:noFill/>
          </a:ln>
          <a:effectLst/>
        </p:spPr>
        <p:txBody>
          <a:bodyPr wrap="square" rtlCol="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36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創英角ｺﾞｼｯｸUB" pitchFamily="50" charset="-128"/>
                <a:ea typeface="HGP創英角ｺﾞｼｯｸUB" pitchFamily="50" charset="-128"/>
                <a:cs typeface="+mn-cs"/>
              </a:rPr>
              <a:t>ひだまりの家</a:t>
            </a:r>
            <a:endParaRPr kumimoji="1" lang="en-US" altLang="ja-JP" sz="36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創英角ｺﾞｼｯｸUB" pitchFamily="50" charset="-128"/>
              <a:ea typeface="HGP創英角ｺﾞｼｯｸUB"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3600" b="1" kern="0" spc="50" dirty="0">
                <a:ln w="11430"/>
                <a:solidFill>
                  <a:srgbClr val="FF6600"/>
                </a:solidFill>
                <a:effectLst>
                  <a:outerShdw blurRad="76200" dist="50800" dir="5400000" algn="tl" rotWithShape="0">
                    <a:srgbClr val="000000">
                      <a:alpha val="65000"/>
                    </a:srgbClr>
                  </a:outerShdw>
                </a:effectLst>
                <a:latin typeface="HGP創英角ｺﾞｼｯｸUB" pitchFamily="50" charset="-128"/>
                <a:ea typeface="HGP創英角ｺﾞｼｯｸUB" pitchFamily="50" charset="-128"/>
              </a:rPr>
              <a:t>本庄</a:t>
            </a:r>
            <a:endParaRPr kumimoji="1" lang="en-US" altLang="ja-JP" sz="12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ja-JP" altLang="en-US" sz="1400" b="1" kern="0" spc="50" dirty="0">
                <a:ln w="11430"/>
                <a:solidFill>
                  <a:srgbClr val="FF6600"/>
                </a:solidFill>
                <a:effectLst>
                  <a:outerShdw blurRad="76200" dist="50800" dir="5400000" algn="tl" rotWithShape="0">
                    <a:srgbClr val="000000">
                      <a:alpha val="65000"/>
                    </a:srgbClr>
                  </a:outerShdw>
                </a:effectLst>
                <a:latin typeface="HGP明朝E"/>
                <a:ea typeface="HGP明朝E"/>
              </a:rPr>
              <a:t>　　　　　</a:t>
            </a:r>
            <a:r>
              <a:rPr lang="en-US" altLang="ja-JP" sz="1800" b="1" kern="0" spc="50" dirty="0">
                <a:ln w="11430"/>
                <a:solidFill>
                  <a:schemeClr val="tx1"/>
                </a:solidFill>
                <a:effectLst>
                  <a:outerShdw blurRad="76200" dist="50800" dir="5400000" algn="tl" rotWithShape="0">
                    <a:srgbClr val="000000">
                      <a:alpha val="65000"/>
                    </a:srgbClr>
                  </a:outerShdw>
                </a:effectLst>
                <a:latin typeface="HGP明朝E"/>
                <a:ea typeface="HGP明朝E"/>
              </a:rPr>
              <a:t>【</a:t>
            </a:r>
            <a:r>
              <a:rPr lang="ja-JP" altLang="en-US" sz="1800" b="1" kern="0" spc="50" dirty="0">
                <a:ln w="11430"/>
                <a:solidFill>
                  <a:schemeClr val="tx1"/>
                </a:solidFill>
                <a:effectLst>
                  <a:outerShdw blurRad="76200" dist="50800" dir="5400000" algn="tl" rotWithShape="0">
                    <a:srgbClr val="000000">
                      <a:alpha val="65000"/>
                    </a:srgbClr>
                  </a:outerShdw>
                </a:effectLst>
                <a:latin typeface="HGP明朝E"/>
                <a:ea typeface="HGP明朝E"/>
              </a:rPr>
              <a:t>全室トイレ付</a:t>
            </a:r>
            <a:r>
              <a:rPr lang="en-US" altLang="ja-JP" sz="1800" b="1" kern="0" spc="50" dirty="0">
                <a:ln w="11430"/>
                <a:solidFill>
                  <a:schemeClr val="tx1"/>
                </a:solidFill>
                <a:effectLst>
                  <a:outerShdw blurRad="76200" dist="50800" dir="5400000" algn="tl" rotWithShape="0">
                    <a:srgbClr val="000000">
                      <a:alpha val="65000"/>
                    </a:srgbClr>
                  </a:outerShdw>
                </a:effectLst>
                <a:latin typeface="HGP明朝E"/>
                <a:ea typeface="HGP明朝E"/>
              </a:rPr>
              <a:t>】</a:t>
            </a:r>
            <a:endParaRPr kumimoji="1" lang="en-US" altLang="ja-JP" sz="1800" b="1" i="0" u="none" strike="noStrike" kern="0" cap="none" spc="50" normalizeH="0" baseline="0" noProof="0" dirty="0">
              <a:ln w="11430"/>
              <a:solidFill>
                <a:schemeClr val="tx1"/>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rPr>
              <a:t>　　　　　</a:t>
            </a: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rPr>
              <a:t>　　</a:t>
            </a: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rPr>
              <a:t>　</a:t>
            </a:r>
            <a:r>
              <a:rPr kumimoji="1" lang="ja-JP" altLang="en-US"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rPr>
              <a:t>　</a:t>
            </a:r>
            <a:endParaRPr kumimoji="1" lang="en-US" altLang="ja-JP" sz="1400" b="1" i="0" u="none" strike="noStrike" kern="0" cap="none" spc="50" normalizeH="0" baseline="0" noProof="0" dirty="0">
              <a:ln w="11430"/>
              <a:solidFill>
                <a:srgbClr val="FF6600"/>
              </a:solidFill>
              <a:effectLst>
                <a:outerShdw blurRad="76200" dist="50800" dir="5400000" algn="tl" rotWithShape="0">
                  <a:srgbClr val="000000">
                    <a:alpha val="65000"/>
                  </a:srgbClr>
                </a:outerShdw>
              </a:effectLst>
              <a:uLnTx/>
              <a:uFillTx/>
              <a:latin typeface="HGP明朝E"/>
              <a:ea typeface="HGP明朝E"/>
              <a:cs typeface="+mn-cs"/>
            </a:endParaRPr>
          </a:p>
        </p:txBody>
      </p:sp>
      <p:sp>
        <p:nvSpPr>
          <p:cNvPr id="17" name="テキスト ボックス 16"/>
          <p:cNvSpPr txBox="1"/>
          <p:nvPr/>
        </p:nvSpPr>
        <p:spPr>
          <a:xfrm>
            <a:off x="3191710" y="9394259"/>
            <a:ext cx="330323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1800" b="0" i="0" u="none" strike="noStrike" kern="0" cap="none" spc="0" normalizeH="0" baseline="0" noProof="0" dirty="0">
                <a:ln>
                  <a:noFill/>
                </a:ln>
                <a:solidFill>
                  <a:srgbClr val="0F6FC6">
                    <a:lumMod val="60000"/>
                    <a:lumOff val="40000"/>
                  </a:srgbClr>
                </a:solidFill>
                <a:effectLst>
                  <a:outerShdw blurRad="50800" dist="38100" algn="l" rotWithShape="0">
                    <a:srgbClr val="0F6FC6">
                      <a:lumMod val="75000"/>
                      <a:alpha val="40000"/>
                    </a:srgbClr>
                  </a:outerShdw>
                  <a:reflection blurRad="6350" stA="60000" endA="900" endPos="58000" dir="5400000" sy="-100000" algn="bl" rotWithShape="0"/>
                </a:effectLst>
                <a:uLnTx/>
                <a:uFillTx/>
                <a:latin typeface="Arial Black" pitchFamily="34" charset="0"/>
              </a:rPr>
              <a:t>www.komorebi20</a:t>
            </a:r>
            <a:r>
              <a:rPr kumimoji="0" lang="en-US" altLang="ja-JP" sz="1800" b="0" i="0" u="none" strike="noStrike" kern="0" cap="none" spc="0" normalizeH="0" baseline="0" noProof="0" dirty="0">
                <a:ln>
                  <a:noFill/>
                </a:ln>
                <a:solidFill>
                  <a:srgbClr val="0F6FC6">
                    <a:lumMod val="60000"/>
                    <a:lumOff val="40000"/>
                  </a:srgbClr>
                </a:solidFill>
                <a:effectLst>
                  <a:outerShdw blurRad="50800" dist="38100" algn="l" rotWithShape="0">
                    <a:srgbClr val="0F6FC6">
                      <a:lumMod val="75000"/>
                      <a:alpha val="40000"/>
                    </a:srgbClr>
                  </a:outerShdw>
                  <a:reflection blurRad="6350" stA="60000" endA="900" endPos="58000" dir="5400000" sy="-100000" algn="bl" rotWithShape="0"/>
                </a:effectLst>
                <a:uLnTx/>
                <a:uFillTx/>
                <a:latin typeface="Arial Black" pitchFamily="34" charset="0"/>
              </a:rPr>
              <a:t>10</a:t>
            </a:r>
            <a:r>
              <a:rPr kumimoji="1" lang="en-US" altLang="ja-JP" sz="1800" b="0" i="0" u="none" strike="noStrike" kern="0" cap="none" spc="0" normalizeH="0" baseline="0" noProof="0" dirty="0">
                <a:ln>
                  <a:noFill/>
                </a:ln>
                <a:solidFill>
                  <a:srgbClr val="0F6FC6">
                    <a:lumMod val="60000"/>
                    <a:lumOff val="40000"/>
                  </a:srgbClr>
                </a:solidFill>
                <a:effectLst>
                  <a:outerShdw blurRad="50800" dist="38100" algn="l" rotWithShape="0">
                    <a:srgbClr val="0F6FC6">
                      <a:lumMod val="75000"/>
                      <a:alpha val="40000"/>
                    </a:srgbClr>
                  </a:outerShdw>
                  <a:reflection blurRad="6350" stA="60000" endA="900" endPos="58000" dir="5400000" sy="-100000" algn="bl" rotWithShape="0"/>
                </a:effectLst>
                <a:uLnTx/>
                <a:uFillTx/>
                <a:latin typeface="Arial Black" pitchFamily="34" charset="0"/>
              </a:rPr>
              <a:t>.com</a:t>
            </a:r>
            <a:endParaRPr kumimoji="1" lang="ja-JP" altLang="en-US" sz="1800" b="0" i="0" u="none" strike="noStrike" kern="0" cap="none" spc="0" normalizeH="0" baseline="0" noProof="0" dirty="0">
              <a:ln>
                <a:noFill/>
              </a:ln>
              <a:solidFill>
                <a:srgbClr val="0F6FC6">
                  <a:lumMod val="60000"/>
                  <a:lumOff val="40000"/>
                </a:srgbClr>
              </a:solidFill>
              <a:effectLst>
                <a:outerShdw blurRad="50800" dist="38100" algn="l" rotWithShape="0">
                  <a:srgbClr val="0F6FC6">
                    <a:lumMod val="75000"/>
                    <a:alpha val="40000"/>
                  </a:srgbClr>
                </a:outerShdw>
                <a:reflection blurRad="6350" stA="60000" endA="900" endPos="58000" dir="5400000" sy="-100000" algn="bl" rotWithShape="0"/>
              </a:effectLst>
              <a:uLnTx/>
              <a:uFillTx/>
              <a:latin typeface="Arial Black" pitchFamily="34" charset="0"/>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6992" y="3656856"/>
            <a:ext cx="1647104" cy="1235328"/>
          </a:xfrm>
          <a:prstGeom prst="rect">
            <a:avLst/>
          </a:prstGeom>
          <a:ln>
            <a:noFill/>
          </a:ln>
          <a:effectLst>
            <a:softEdge rad="112500"/>
          </a:effectLst>
        </p:spPr>
      </p:pic>
      <p:pic>
        <p:nvPicPr>
          <p:cNvPr id="21" name="図 20"/>
          <p:cNvPicPr>
            <a:picLocks noChangeAspect="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flipH="1">
            <a:off x="1536191" y="5025008"/>
            <a:ext cx="1655519" cy="1241639"/>
          </a:xfrm>
          <a:prstGeom prst="rect">
            <a:avLst/>
          </a:prstGeom>
          <a:ln>
            <a:noFill/>
          </a:ln>
          <a:effectLst>
            <a:softEdge rad="112500"/>
          </a:effectLst>
        </p:spPr>
      </p:pic>
      <p:pic>
        <p:nvPicPr>
          <p:cNvPr id="23" name="図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6992" y="5031635"/>
            <a:ext cx="1646682" cy="1235012"/>
          </a:xfrm>
          <a:prstGeom prst="rect">
            <a:avLst/>
          </a:prstGeom>
          <a:ln>
            <a:noFill/>
          </a:ln>
          <a:effectLst>
            <a:softEdge rad="112500"/>
          </a:effectLst>
        </p:spPr>
      </p:pic>
      <p:pic>
        <p:nvPicPr>
          <p:cNvPr id="24" name="図 23" descr="IMG_0131.JPG"/>
          <p:cNvPicPr>
            <a:picLocks noChangeAspect="1"/>
          </p:cNvPicPr>
          <p:nvPr/>
        </p:nvPicPr>
        <p:blipFill>
          <a:blip r:embed="rId7" cstate="print">
            <a:duotone>
              <a:prstClr val="black"/>
              <a:srgbClr val="D9C3A5">
                <a:tint val="50000"/>
                <a:satMod val="180000"/>
              </a:srgbClr>
            </a:duotone>
          </a:blip>
          <a:stretch>
            <a:fillRect/>
          </a:stretch>
        </p:blipFill>
        <p:spPr>
          <a:xfrm>
            <a:off x="1536190" y="3650546"/>
            <a:ext cx="1655520" cy="1241638"/>
          </a:xfrm>
          <a:prstGeom prst="rect">
            <a:avLst/>
          </a:prstGeom>
          <a:ln>
            <a:noFill/>
          </a:ln>
          <a:effectLst>
            <a:softEdge rad="112500"/>
          </a:effectLst>
        </p:spPr>
      </p:pic>
      <p:pic>
        <p:nvPicPr>
          <p:cNvPr id="20" name="Picture 2" descr="C:\Users\克欣\Desktop\ロゴマーク社名入りkomorebi_fix-04 (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060" y="9374403"/>
            <a:ext cx="2059890" cy="409044"/>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22992A4A-EF5B-498D-8EBE-C46228AB7F33}"/>
              </a:ext>
            </a:extLst>
          </p:cNvPr>
          <p:cNvPicPr>
            <a:picLocks noChangeAspect="1"/>
          </p:cNvPicPr>
          <p:nvPr/>
        </p:nvPicPr>
        <p:blipFill rotWithShape="1">
          <a:blip r:embed="rId9">
            <a:extLst>
              <a:ext uri="{28A0092B-C50C-407E-A947-70E740481C1C}">
                <a14:useLocalDpi xmlns:a14="http://schemas.microsoft.com/office/drawing/2010/main" val="0"/>
              </a:ext>
            </a:extLst>
          </a:blip>
          <a:srcRect l="9610" t="9798" r="10307" b="9824"/>
          <a:stretch/>
        </p:blipFill>
        <p:spPr>
          <a:xfrm>
            <a:off x="5353127" y="8181407"/>
            <a:ext cx="1208403" cy="1212852"/>
          </a:xfrm>
          <a:prstGeom prst="rect">
            <a:avLst/>
          </a:prstGeom>
        </p:spPr>
      </p:pic>
      <p:sp>
        <p:nvSpPr>
          <p:cNvPr id="5" name="テキスト ボックス 4">
            <a:extLst>
              <a:ext uri="{FF2B5EF4-FFF2-40B4-BE49-F238E27FC236}">
                <a16:creationId xmlns:a16="http://schemas.microsoft.com/office/drawing/2014/main" id="{A41671A4-B5AA-C0AE-D0C4-F77940A3846E}"/>
              </a:ext>
            </a:extLst>
          </p:cNvPr>
          <p:cNvSpPr txBox="1"/>
          <p:nvPr/>
        </p:nvSpPr>
        <p:spPr>
          <a:xfrm>
            <a:off x="2904088" y="8912738"/>
            <a:ext cx="3179928" cy="461665"/>
          </a:xfrm>
          <a:prstGeom prst="rect">
            <a:avLst/>
          </a:prstGeom>
          <a:noFill/>
        </p:spPr>
        <p:txBody>
          <a:bodyPr wrap="square" rtlCol="0">
            <a:spAutoFit/>
          </a:bodyPr>
          <a:lstStyle/>
          <a:p>
            <a:r>
              <a:rPr kumimoji="1" lang="ja-JP" altLang="en-US" sz="2400" b="1" dirty="0"/>
              <a:t>０４９５</a:t>
            </a:r>
            <a:r>
              <a:rPr kumimoji="1" lang="en-US" altLang="ja-JP" sz="2400" b="1" dirty="0"/>
              <a:t>-</a:t>
            </a:r>
            <a:r>
              <a:rPr kumimoji="1" lang="ja-JP" altLang="en-US" sz="2400" b="1" dirty="0"/>
              <a:t>７１</a:t>
            </a:r>
            <a:r>
              <a:rPr kumimoji="1" lang="en-US" altLang="ja-JP" sz="2400" b="1" dirty="0"/>
              <a:t>-</a:t>
            </a:r>
            <a:r>
              <a:rPr kumimoji="1" lang="ja-JP" altLang="en-US" sz="2400" b="1" dirty="0"/>
              <a:t>７４１２</a:t>
            </a:r>
          </a:p>
        </p:txBody>
      </p:sp>
    </p:spTree>
    <p:extLst>
      <p:ext uri="{BB962C8B-B14F-4D97-AF65-F5344CB8AC3E}">
        <p14:creationId xmlns:p14="http://schemas.microsoft.com/office/powerpoint/2010/main" val="3427702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図 12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01172" y="5646756"/>
            <a:ext cx="1177596" cy="814082"/>
          </a:xfrm>
          <a:prstGeom prst="rect">
            <a:avLst/>
          </a:prstGeom>
          <a:ln>
            <a:noFill/>
          </a:ln>
          <a:effectLst>
            <a:outerShdw blurRad="292100" dist="139700" dir="2700000" algn="tl" rotWithShape="0">
              <a:srgbClr val="333333">
                <a:alpha val="65000"/>
              </a:srgbClr>
            </a:outerShdw>
          </a:effectLst>
        </p:spPr>
      </p:pic>
      <p:pic>
        <p:nvPicPr>
          <p:cNvPr id="155" name="図 15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97161" y="4265815"/>
            <a:ext cx="1050753" cy="727444"/>
          </a:xfrm>
          <a:prstGeom prst="rect">
            <a:avLst/>
          </a:prstGeom>
          <a:ln>
            <a:noFill/>
          </a:ln>
          <a:effectLst>
            <a:outerShdw blurRad="292100" dist="139700" dir="2700000" algn="tl" rotWithShape="0">
              <a:srgbClr val="333333">
                <a:alpha val="65000"/>
              </a:srgbClr>
            </a:outerShdw>
          </a:effectLst>
        </p:spPr>
      </p:pic>
      <p:sp>
        <p:nvSpPr>
          <p:cNvPr id="45" name="フローチャート : 代替処理 44"/>
          <p:cNvSpPr/>
          <p:nvPr/>
        </p:nvSpPr>
        <p:spPr>
          <a:xfrm rot="6082169">
            <a:off x="-1606577" y="5424384"/>
            <a:ext cx="6424753" cy="153103"/>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 name="正方形/長方形 2"/>
          <p:cNvSpPr/>
          <p:nvPr/>
        </p:nvSpPr>
        <p:spPr>
          <a:xfrm>
            <a:off x="478088" y="1053934"/>
            <a:ext cx="5617818" cy="52322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800" b="1" i="0" u="none" strike="noStrike" kern="0" cap="none" spc="50" normalizeH="0" baseline="0" noProof="0" dirty="0">
                <a:ln w="11430"/>
                <a:solidFill>
                  <a:srgbClr val="0F6FC6">
                    <a:lumMod val="50000"/>
                  </a:srgbClr>
                </a:solidFill>
                <a:effectLst>
                  <a:outerShdw blurRad="76200" dist="50800" dir="5400000" algn="tl" rotWithShape="0">
                    <a:srgbClr val="000000">
                      <a:alpha val="65000"/>
                    </a:srgbClr>
                  </a:outerShdw>
                </a:effectLst>
                <a:uLnTx/>
                <a:uFillTx/>
                <a:latin typeface="HGS明朝B" pitchFamily="18" charset="-128"/>
                <a:ea typeface="HGS明朝B" pitchFamily="18" charset="-128"/>
              </a:rPr>
              <a:t>ひだまりの</a:t>
            </a:r>
            <a:r>
              <a:rPr kumimoji="0" lang="ja-JP" altLang="en-US" sz="2800" b="1" kern="0" spc="50" dirty="0">
                <a:ln w="11430"/>
                <a:solidFill>
                  <a:srgbClr val="0F6FC6">
                    <a:lumMod val="50000"/>
                  </a:srgbClr>
                </a:solidFill>
                <a:effectLst>
                  <a:outerShdw blurRad="76200" dist="50800" dir="5400000" algn="tl" rotWithShape="0">
                    <a:srgbClr val="000000">
                      <a:alpha val="65000"/>
                    </a:srgbClr>
                  </a:outerShdw>
                </a:effectLst>
                <a:latin typeface="HGS明朝B" pitchFamily="18" charset="-128"/>
                <a:ea typeface="HGS明朝B" pitchFamily="18" charset="-128"/>
              </a:rPr>
              <a:t>本庄の</a:t>
            </a:r>
            <a:r>
              <a:rPr kumimoji="0" lang="ja-JP" altLang="en-US" sz="2800" b="1" i="0" u="none" strike="noStrike" kern="0" cap="none" spc="50" normalizeH="0" baseline="0" noProof="0" dirty="0">
                <a:ln w="11430"/>
                <a:solidFill>
                  <a:srgbClr val="0F6FC6">
                    <a:lumMod val="50000"/>
                  </a:srgbClr>
                </a:solidFill>
                <a:effectLst>
                  <a:outerShdw blurRad="76200" dist="50800" dir="5400000" algn="tl" rotWithShape="0">
                    <a:srgbClr val="000000">
                      <a:alpha val="65000"/>
                    </a:srgbClr>
                  </a:outerShdw>
                </a:effectLst>
                <a:uLnTx/>
                <a:uFillTx/>
                <a:latin typeface="HGS明朝B" pitchFamily="18" charset="-128"/>
                <a:ea typeface="HGS明朝B" pitchFamily="18" charset="-128"/>
              </a:rPr>
              <a:t>周辺</a:t>
            </a:r>
            <a:r>
              <a:rPr kumimoji="0" lang="ja-JP" altLang="en-US" sz="2400" b="1" i="0" u="none" strike="noStrike" kern="0" cap="none" spc="50" normalizeH="0" baseline="0" noProof="0" dirty="0">
                <a:ln w="11430"/>
                <a:solidFill>
                  <a:srgbClr val="0F6FC6">
                    <a:lumMod val="50000"/>
                  </a:srgbClr>
                </a:solidFill>
                <a:effectLst>
                  <a:outerShdw blurRad="76200" dist="50800" dir="5400000" algn="tl" rotWithShape="0">
                    <a:srgbClr val="000000">
                      <a:alpha val="65000"/>
                    </a:srgbClr>
                  </a:outerShdw>
                </a:effectLst>
                <a:uLnTx/>
                <a:uFillTx/>
                <a:latin typeface="HGS明朝B" pitchFamily="18" charset="-128"/>
                <a:ea typeface="HGS明朝B" pitchFamily="18" charset="-128"/>
              </a:rPr>
              <a:t>マップ</a:t>
            </a:r>
          </a:p>
        </p:txBody>
      </p:sp>
      <p:sp>
        <p:nvSpPr>
          <p:cNvPr id="44" name="フローチャート : 代替処理 43"/>
          <p:cNvSpPr/>
          <p:nvPr/>
        </p:nvSpPr>
        <p:spPr>
          <a:xfrm rot="488763">
            <a:off x="417138" y="2808606"/>
            <a:ext cx="6251508" cy="197263"/>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6" name="フローチャート : 代替処理 45"/>
          <p:cNvSpPr/>
          <p:nvPr/>
        </p:nvSpPr>
        <p:spPr>
          <a:xfrm rot="4909660" flipV="1">
            <a:off x="1969985" y="5972194"/>
            <a:ext cx="6095446" cy="151794"/>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7" name="フローチャート : 代替処理 46"/>
          <p:cNvSpPr/>
          <p:nvPr/>
        </p:nvSpPr>
        <p:spPr>
          <a:xfrm rot="462292">
            <a:off x="3808517" y="5760618"/>
            <a:ext cx="1172064" cy="82846"/>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61" name="フローチャート : 代替処理 60"/>
          <p:cNvSpPr/>
          <p:nvPr/>
        </p:nvSpPr>
        <p:spPr>
          <a:xfrm rot="11211826">
            <a:off x="1384717" y="6754985"/>
            <a:ext cx="1336733" cy="84902"/>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75" name="テキスト ボックス 56"/>
          <p:cNvSpPr txBox="1"/>
          <p:nvPr/>
        </p:nvSpPr>
        <p:spPr>
          <a:xfrm rot="454439">
            <a:off x="243685" y="3634017"/>
            <a:ext cx="1153322" cy="358106"/>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←高崎駅</a:t>
            </a:r>
          </a:p>
        </p:txBody>
      </p:sp>
      <p:sp>
        <p:nvSpPr>
          <p:cNvPr id="82" name="フローチャート : 代替処理 81"/>
          <p:cNvSpPr/>
          <p:nvPr/>
        </p:nvSpPr>
        <p:spPr>
          <a:xfrm rot="16200000">
            <a:off x="3276299" y="3398949"/>
            <a:ext cx="1064342" cy="168025"/>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83" name="テキスト ボックス 62"/>
          <p:cNvSpPr txBox="1"/>
          <p:nvPr/>
        </p:nvSpPr>
        <p:spPr>
          <a:xfrm rot="350906">
            <a:off x="2421530" y="2337334"/>
            <a:ext cx="1199567" cy="409924"/>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600" kern="0" dirty="0">
                <a:solidFill>
                  <a:sysClr val="windowText" lastClr="000000"/>
                </a:solidFill>
                <a:latin typeface="HG丸ｺﾞｼｯｸM-PRO" pitchFamily="50" charset="-128"/>
                <a:ea typeface="HG丸ｺﾞｼｯｸM-PRO" pitchFamily="50" charset="-128"/>
              </a:rPr>
              <a:t>R</a:t>
            </a:r>
            <a:r>
              <a:rPr lang="ja-JP" altLang="en-US" sz="1600" kern="0" dirty="0">
                <a:solidFill>
                  <a:sysClr val="windowText" lastClr="000000"/>
                </a:solidFill>
                <a:latin typeface="HG丸ｺﾞｼｯｸM-PRO" pitchFamily="50" charset="-128"/>
                <a:ea typeface="HG丸ｺﾞｼｯｸM-PRO" pitchFamily="50" charset="-128"/>
              </a:rPr>
              <a:t>１７号</a:t>
            </a:r>
            <a:endParaRPr kumimoji="1" lang="ja-JP" altLang="en-US" sz="16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endParaRPr>
          </a:p>
        </p:txBody>
      </p:sp>
      <p:sp>
        <p:nvSpPr>
          <p:cNvPr id="76" name="テキスト ボックス 57"/>
          <p:cNvSpPr txBox="1"/>
          <p:nvPr/>
        </p:nvSpPr>
        <p:spPr>
          <a:xfrm rot="472667">
            <a:off x="4956479" y="2751672"/>
            <a:ext cx="1106346" cy="4085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200" kern="0" dirty="0">
                <a:solidFill>
                  <a:sysClr val="windowText" lastClr="000000"/>
                </a:solidFill>
                <a:latin typeface="HG丸ｺﾞｼｯｸM-PRO" pitchFamily="50" charset="-128"/>
                <a:ea typeface="HG丸ｺﾞｼｯｸM-PRO" pitchFamily="50" charset="-128"/>
              </a:rPr>
              <a:t>熊谷</a:t>
            </a:r>
            <a:r>
              <a:rPr kumimoji="1" lang="ja-JP" altLang="en-US" sz="12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方面→</a:t>
            </a:r>
          </a:p>
        </p:txBody>
      </p:sp>
      <p:sp>
        <p:nvSpPr>
          <p:cNvPr id="94" name="フローチャート : 代替処理 43"/>
          <p:cNvSpPr/>
          <p:nvPr/>
        </p:nvSpPr>
        <p:spPr>
          <a:xfrm rot="12987646">
            <a:off x="47396" y="7793212"/>
            <a:ext cx="3839352" cy="107336"/>
          </a:xfrm>
          <a:prstGeom prst="flowChartAlternateProcess">
            <a:avLst/>
          </a:prstGeom>
          <a:solidFill>
            <a:srgbClr val="7030A0"/>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 name="円/楕円 3"/>
          <p:cNvSpPr/>
          <p:nvPr/>
        </p:nvSpPr>
        <p:spPr>
          <a:xfrm>
            <a:off x="1051939" y="7146259"/>
            <a:ext cx="396419" cy="374256"/>
          </a:xfrm>
          <a:prstGeom prst="ellipse">
            <a:avLst/>
          </a:prstGeom>
          <a:solidFill>
            <a:srgbClr val="7030A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4"/>
          <a:stretch>
            <a:fillRect/>
          </a:stretch>
        </p:blipFill>
        <p:spPr>
          <a:xfrm rot="538358">
            <a:off x="520915" y="7152988"/>
            <a:ext cx="5895975" cy="133350"/>
          </a:xfrm>
          <a:prstGeom prst="rect">
            <a:avLst/>
          </a:prstGeom>
        </p:spPr>
      </p:pic>
      <p:sp>
        <p:nvSpPr>
          <p:cNvPr id="103" name="フローチャート : 代替処理 81"/>
          <p:cNvSpPr/>
          <p:nvPr/>
        </p:nvSpPr>
        <p:spPr>
          <a:xfrm rot="11302960">
            <a:off x="1091315" y="3432510"/>
            <a:ext cx="3568558" cy="114081"/>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05" name="フローチャート : 代替処理 81"/>
          <p:cNvSpPr/>
          <p:nvPr/>
        </p:nvSpPr>
        <p:spPr>
          <a:xfrm rot="9111388">
            <a:off x="4648001" y="3440108"/>
            <a:ext cx="1042826" cy="113840"/>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2" name="フローチャート : 代替処理 60"/>
          <p:cNvSpPr/>
          <p:nvPr/>
        </p:nvSpPr>
        <p:spPr>
          <a:xfrm rot="11450185">
            <a:off x="3085712" y="6908095"/>
            <a:ext cx="2066295" cy="78505"/>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43" name="フローチャート : 代替処理 60"/>
          <p:cNvSpPr/>
          <p:nvPr/>
        </p:nvSpPr>
        <p:spPr>
          <a:xfrm rot="9845012">
            <a:off x="2659725" y="6793985"/>
            <a:ext cx="481191" cy="81263"/>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9" name="フリーフォーム 18"/>
          <p:cNvSpPr/>
          <p:nvPr/>
        </p:nvSpPr>
        <p:spPr>
          <a:xfrm rot="21368190">
            <a:off x="715898" y="3319356"/>
            <a:ext cx="5755342" cy="1929607"/>
          </a:xfrm>
          <a:custGeom>
            <a:avLst/>
            <a:gdLst>
              <a:gd name="connsiteX0" fmla="*/ 0 w 5755342"/>
              <a:gd name="connsiteY0" fmla="*/ 1250576 h 1797732"/>
              <a:gd name="connsiteX1" fmla="*/ 3778624 w 5755342"/>
              <a:gd name="connsiteY1" fmla="*/ 1734671 h 1797732"/>
              <a:gd name="connsiteX2" fmla="*/ 5755342 w 5755342"/>
              <a:gd name="connsiteY2" fmla="*/ 0 h 1797732"/>
            </a:gdLst>
            <a:ahLst/>
            <a:cxnLst>
              <a:cxn ang="0">
                <a:pos x="connsiteX0" y="connsiteY0"/>
              </a:cxn>
              <a:cxn ang="0">
                <a:pos x="connsiteX1" y="connsiteY1"/>
              </a:cxn>
              <a:cxn ang="0">
                <a:pos x="connsiteX2" y="connsiteY2"/>
              </a:cxn>
            </a:cxnLst>
            <a:rect l="l" t="t" r="r" b="b"/>
            <a:pathLst>
              <a:path w="5755342" h="1797732">
                <a:moveTo>
                  <a:pt x="0" y="1250576"/>
                </a:moveTo>
                <a:cubicBezTo>
                  <a:pt x="1409700" y="1596838"/>
                  <a:pt x="2819400" y="1943100"/>
                  <a:pt x="3778624" y="1734671"/>
                </a:cubicBezTo>
                <a:cubicBezTo>
                  <a:pt x="4737848" y="1526242"/>
                  <a:pt x="5246595" y="763121"/>
                  <a:pt x="5755342" y="0"/>
                </a:cubicBezTo>
              </a:path>
            </a:pathLst>
          </a:custGeom>
          <a:noFill/>
          <a:ln w="120650">
            <a:solidFill>
              <a:srgbClr val="FCD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9"/>
          <p:cNvSpPr txBox="1"/>
          <p:nvPr/>
        </p:nvSpPr>
        <p:spPr>
          <a:xfrm rot="516238">
            <a:off x="2357268" y="7034151"/>
            <a:ext cx="1346993" cy="288977"/>
          </a:xfrm>
          <a:prstGeom prst="rect">
            <a:avLst/>
          </a:prstGeom>
          <a:solidFill>
            <a:schemeClr val="bg1"/>
          </a:solid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本庄早稲田駅</a:t>
            </a:r>
            <a:endParaRPr kumimoji="1" lang="en-US" altLang="ja-JP" sz="14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sp>
        <p:nvSpPr>
          <p:cNvPr id="62" name="フローチャート : 代替処理 46"/>
          <p:cNvSpPr/>
          <p:nvPr/>
        </p:nvSpPr>
        <p:spPr>
          <a:xfrm rot="5400000">
            <a:off x="3237680" y="5785498"/>
            <a:ext cx="1180775" cy="55452"/>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64" name="フローチャート : 代替処理 46"/>
          <p:cNvSpPr/>
          <p:nvPr/>
        </p:nvSpPr>
        <p:spPr>
          <a:xfrm rot="12208707">
            <a:off x="3793932" y="6279481"/>
            <a:ext cx="579480" cy="52207"/>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67" name="フローチャート : 代替処理 46"/>
          <p:cNvSpPr/>
          <p:nvPr/>
        </p:nvSpPr>
        <p:spPr>
          <a:xfrm rot="12783140">
            <a:off x="4411646" y="6270090"/>
            <a:ext cx="376612" cy="45719"/>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68" name="フローチャート : 代替処理 46"/>
          <p:cNvSpPr/>
          <p:nvPr/>
        </p:nvSpPr>
        <p:spPr>
          <a:xfrm rot="18069134">
            <a:off x="4274181" y="6289867"/>
            <a:ext cx="254713" cy="51583"/>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69" name="フローチャート : 代替処理 46"/>
          <p:cNvSpPr/>
          <p:nvPr/>
        </p:nvSpPr>
        <p:spPr>
          <a:xfrm rot="17694539">
            <a:off x="4405171" y="6020086"/>
            <a:ext cx="487092" cy="45719"/>
          </a:xfrm>
          <a:prstGeom prst="flowChartAlternateProcess">
            <a:avLst/>
          </a:prstGeom>
          <a:solidFill>
            <a:srgbClr val="F79646">
              <a:lumMod val="40000"/>
              <a:lumOff val="60000"/>
            </a:srgbClr>
          </a:solidFill>
          <a:ln w="25400" cap="flat" cmpd="sng" algn="ctr">
            <a:no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1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20" name="正方形/長方形 19"/>
          <p:cNvSpPr/>
          <p:nvPr/>
        </p:nvSpPr>
        <p:spPr>
          <a:xfrm rot="1462833">
            <a:off x="4036183" y="6387868"/>
            <a:ext cx="224367" cy="19083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rot="1996134">
            <a:off x="4528917" y="6352428"/>
            <a:ext cx="151486" cy="13791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正方形/長方形 77"/>
          <p:cNvSpPr/>
          <p:nvPr/>
        </p:nvSpPr>
        <p:spPr>
          <a:xfrm rot="243454">
            <a:off x="3912609" y="5496363"/>
            <a:ext cx="234946" cy="18741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5"/>
          <a:stretch>
            <a:fillRect/>
          </a:stretch>
        </p:blipFill>
        <p:spPr>
          <a:xfrm>
            <a:off x="4888693" y="5774583"/>
            <a:ext cx="384934" cy="162259"/>
          </a:xfrm>
          <a:prstGeom prst="rect">
            <a:avLst/>
          </a:prstGeom>
        </p:spPr>
      </p:pic>
      <p:pic>
        <p:nvPicPr>
          <p:cNvPr id="79" name="図 78"/>
          <p:cNvPicPr>
            <a:picLocks noChangeAspect="1"/>
          </p:cNvPicPr>
          <p:nvPr/>
        </p:nvPicPr>
        <p:blipFill>
          <a:blip r:embed="rId5"/>
          <a:stretch>
            <a:fillRect/>
          </a:stretch>
        </p:blipFill>
        <p:spPr>
          <a:xfrm>
            <a:off x="4679307" y="4934222"/>
            <a:ext cx="384934" cy="162259"/>
          </a:xfrm>
          <a:prstGeom prst="rect">
            <a:avLst/>
          </a:prstGeom>
        </p:spPr>
      </p:pic>
      <p:pic>
        <p:nvPicPr>
          <p:cNvPr id="80" name="図 79"/>
          <p:cNvPicPr>
            <a:picLocks noChangeAspect="1"/>
          </p:cNvPicPr>
          <p:nvPr/>
        </p:nvPicPr>
        <p:blipFill>
          <a:blip r:embed="rId5"/>
          <a:stretch>
            <a:fillRect/>
          </a:stretch>
        </p:blipFill>
        <p:spPr>
          <a:xfrm>
            <a:off x="4426417" y="3003772"/>
            <a:ext cx="384934" cy="162259"/>
          </a:xfrm>
          <a:prstGeom prst="rect">
            <a:avLst/>
          </a:prstGeom>
        </p:spPr>
      </p:pic>
      <p:pic>
        <p:nvPicPr>
          <p:cNvPr id="81" name="図 80"/>
          <p:cNvPicPr>
            <a:picLocks noChangeAspect="1"/>
          </p:cNvPicPr>
          <p:nvPr/>
        </p:nvPicPr>
        <p:blipFill>
          <a:blip r:embed="rId5"/>
          <a:stretch>
            <a:fillRect/>
          </a:stretch>
        </p:blipFill>
        <p:spPr>
          <a:xfrm>
            <a:off x="6050643" y="3230852"/>
            <a:ext cx="384934" cy="162259"/>
          </a:xfrm>
          <a:prstGeom prst="rect">
            <a:avLst/>
          </a:prstGeom>
        </p:spPr>
      </p:pic>
      <p:pic>
        <p:nvPicPr>
          <p:cNvPr id="85" name="図 84"/>
          <p:cNvPicPr>
            <a:picLocks noChangeAspect="1"/>
          </p:cNvPicPr>
          <p:nvPr/>
        </p:nvPicPr>
        <p:blipFill>
          <a:blip r:embed="rId5"/>
          <a:stretch>
            <a:fillRect/>
          </a:stretch>
        </p:blipFill>
        <p:spPr>
          <a:xfrm>
            <a:off x="1974010" y="2626213"/>
            <a:ext cx="384934" cy="162259"/>
          </a:xfrm>
          <a:prstGeom prst="rect">
            <a:avLst/>
          </a:prstGeom>
        </p:spPr>
      </p:pic>
      <p:pic>
        <p:nvPicPr>
          <p:cNvPr id="91" name="図 90"/>
          <p:cNvPicPr>
            <a:picLocks noChangeAspect="1"/>
          </p:cNvPicPr>
          <p:nvPr/>
        </p:nvPicPr>
        <p:blipFill>
          <a:blip r:embed="rId5"/>
          <a:stretch>
            <a:fillRect/>
          </a:stretch>
        </p:blipFill>
        <p:spPr>
          <a:xfrm>
            <a:off x="1515151" y="4934221"/>
            <a:ext cx="384934" cy="162259"/>
          </a:xfrm>
          <a:prstGeom prst="rect">
            <a:avLst/>
          </a:prstGeom>
        </p:spPr>
      </p:pic>
      <p:sp>
        <p:nvSpPr>
          <p:cNvPr id="84" name="テキスト ボックス 59"/>
          <p:cNvSpPr txBox="1"/>
          <p:nvPr/>
        </p:nvSpPr>
        <p:spPr>
          <a:xfrm>
            <a:off x="3947383" y="2316097"/>
            <a:ext cx="871172" cy="255883"/>
          </a:xfrm>
          <a:prstGeom prst="rect">
            <a:avLst/>
          </a:prstGeom>
          <a:no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東台５丁目</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24" name="直線コネクタ 23"/>
          <p:cNvCxnSpPr>
            <a:stCxn id="84" idx="2"/>
            <a:endCxn id="80" idx="0"/>
          </p:cNvCxnSpPr>
          <p:nvPr/>
        </p:nvCxnSpPr>
        <p:spPr>
          <a:xfrm>
            <a:off x="4382969" y="2571980"/>
            <a:ext cx="235915" cy="431792"/>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2" name="テキスト ボックス 59"/>
          <p:cNvSpPr txBox="1"/>
          <p:nvPr/>
        </p:nvSpPr>
        <p:spPr>
          <a:xfrm>
            <a:off x="5672945" y="2469674"/>
            <a:ext cx="871172" cy="255883"/>
          </a:xfrm>
          <a:prstGeom prst="rect">
            <a:avLst/>
          </a:prstGeom>
          <a:no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寿３丁目</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96" name="直線コネクタ 95"/>
          <p:cNvCxnSpPr/>
          <p:nvPr/>
        </p:nvCxnSpPr>
        <p:spPr>
          <a:xfrm>
            <a:off x="5983859" y="2725557"/>
            <a:ext cx="224094" cy="471798"/>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7" name="テキスト ボックス 59"/>
          <p:cNvSpPr txBox="1"/>
          <p:nvPr/>
        </p:nvSpPr>
        <p:spPr>
          <a:xfrm>
            <a:off x="1028913" y="2807308"/>
            <a:ext cx="871172" cy="255883"/>
          </a:xfrm>
          <a:prstGeom prst="rect">
            <a:avLst/>
          </a:prstGeom>
          <a:no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若宮</a:t>
            </a:r>
            <a:r>
              <a:rPr kumimoji="1" lang="ja-JP" altLang="en-US"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３丁目</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98" name="直線コネクタ 97"/>
          <p:cNvCxnSpPr>
            <a:endCxn id="85" idx="2"/>
          </p:cNvCxnSpPr>
          <p:nvPr/>
        </p:nvCxnSpPr>
        <p:spPr>
          <a:xfrm flipV="1">
            <a:off x="1886899" y="2788472"/>
            <a:ext cx="279578" cy="159861"/>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99" name="テキスト ボックス 57"/>
          <p:cNvSpPr txBox="1"/>
          <p:nvPr/>
        </p:nvSpPr>
        <p:spPr>
          <a:xfrm rot="472667">
            <a:off x="1036246" y="2157491"/>
            <a:ext cx="1106346" cy="4085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ja-JP" altLang="en-US" sz="1200" kern="0" dirty="0">
                <a:solidFill>
                  <a:sysClr val="windowText" lastClr="000000"/>
                </a:solidFill>
                <a:latin typeface="HG丸ｺﾞｼｯｸM-PRO" pitchFamily="50" charset="-128"/>
                <a:ea typeface="HG丸ｺﾞｼｯｸM-PRO" pitchFamily="50" charset="-128"/>
              </a:rPr>
              <a:t>←高崎</a:t>
            </a:r>
            <a:r>
              <a:rPr kumimoji="1" lang="ja-JP" altLang="en-US" sz="12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方面</a:t>
            </a:r>
          </a:p>
        </p:txBody>
      </p:sp>
      <p:cxnSp>
        <p:nvCxnSpPr>
          <p:cNvPr id="34" name="直線コネクタ 33"/>
          <p:cNvCxnSpPr/>
          <p:nvPr/>
        </p:nvCxnSpPr>
        <p:spPr>
          <a:xfrm>
            <a:off x="637719" y="3588198"/>
            <a:ext cx="2970634" cy="443044"/>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p:nvPr/>
        </p:nvCxnSpPr>
        <p:spPr>
          <a:xfrm>
            <a:off x="572258" y="6823921"/>
            <a:ext cx="1554997" cy="228399"/>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p:nvPr/>
        </p:nvCxnSpPr>
        <p:spPr>
          <a:xfrm>
            <a:off x="4030082" y="7364927"/>
            <a:ext cx="2211026" cy="348989"/>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4398932" y="4130030"/>
            <a:ext cx="2121309" cy="321028"/>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図 101"/>
          <p:cNvPicPr>
            <a:picLocks noChangeAspect="1"/>
          </p:cNvPicPr>
          <p:nvPr/>
        </p:nvPicPr>
        <p:blipFill>
          <a:blip r:embed="rId4"/>
          <a:stretch>
            <a:fillRect/>
          </a:stretch>
        </p:blipFill>
        <p:spPr>
          <a:xfrm rot="498432">
            <a:off x="669440" y="3900418"/>
            <a:ext cx="5895975" cy="133350"/>
          </a:xfrm>
          <a:prstGeom prst="rect">
            <a:avLst/>
          </a:prstGeom>
        </p:spPr>
      </p:pic>
      <p:sp>
        <p:nvSpPr>
          <p:cNvPr id="58" name="テキスト ボックス 59"/>
          <p:cNvSpPr txBox="1"/>
          <p:nvPr/>
        </p:nvSpPr>
        <p:spPr>
          <a:xfrm rot="413114">
            <a:off x="3625308" y="3890653"/>
            <a:ext cx="763926" cy="315504"/>
          </a:xfrm>
          <a:prstGeom prst="rect">
            <a:avLst/>
          </a:prstGeom>
          <a:solidFill>
            <a:schemeClr val="bg1"/>
          </a:solid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本庄駅</a:t>
            </a:r>
            <a:endParaRPr kumimoji="1" lang="en-US" altLang="ja-JP" sz="14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sp>
        <p:nvSpPr>
          <p:cNvPr id="36" name="角丸四角形吹き出し 35"/>
          <p:cNvSpPr/>
          <p:nvPr/>
        </p:nvSpPr>
        <p:spPr>
          <a:xfrm>
            <a:off x="4283694" y="7257437"/>
            <a:ext cx="2295074" cy="661299"/>
          </a:xfrm>
          <a:prstGeom prst="wedgeRoundRectCallout">
            <a:avLst>
              <a:gd name="adj1" fmla="val -46822"/>
              <a:gd name="adj2" fmla="val -124535"/>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AR丸ゴシック体M" panose="020B0609010101010101" pitchFamily="49" charset="-128"/>
                <a:ea typeface="AR丸ゴシック体M" panose="020B0609010101010101" pitchFamily="49" charset="-128"/>
              </a:rPr>
              <a:t>ひだまりの家</a:t>
            </a:r>
            <a:endParaRPr kumimoji="1" lang="en-US" altLang="ja-JP" sz="1600" b="1" dirty="0">
              <a:latin typeface="AR丸ゴシック体M" panose="020B0609010101010101" pitchFamily="49" charset="-128"/>
              <a:ea typeface="AR丸ゴシック体M" panose="020B0609010101010101" pitchFamily="49" charset="-128"/>
            </a:endParaRPr>
          </a:p>
          <a:p>
            <a:pPr algn="ctr"/>
            <a:r>
              <a:rPr kumimoji="1" lang="ja-JP" altLang="en-US" sz="1600" b="1" dirty="0">
                <a:latin typeface="AR丸ゴシック体M" panose="020B0609010101010101" pitchFamily="49" charset="-128"/>
                <a:ea typeface="AR丸ゴシック体M" panose="020B0609010101010101" pitchFamily="49" charset="-128"/>
              </a:rPr>
              <a:t> 本庄</a:t>
            </a:r>
          </a:p>
        </p:txBody>
      </p:sp>
      <p:sp>
        <p:nvSpPr>
          <p:cNvPr id="109" name="角丸四角形吹き出し 108"/>
          <p:cNvSpPr/>
          <p:nvPr/>
        </p:nvSpPr>
        <p:spPr>
          <a:xfrm flipH="1">
            <a:off x="5347553" y="6478912"/>
            <a:ext cx="1283710" cy="381189"/>
          </a:xfrm>
          <a:prstGeom prst="wedgeRoundRectCallout">
            <a:avLst>
              <a:gd name="adj1" fmla="val 88953"/>
              <a:gd name="adj2" fmla="val -47828"/>
              <a:gd name="adj3" fmla="val 1666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latin typeface="AR丸ゴシック体M" panose="020B0609010101010101" pitchFamily="49" charset="-128"/>
                <a:ea typeface="AR丸ゴシック体M" panose="020B0609010101010101" pitchFamily="49" charset="-128"/>
              </a:rPr>
              <a:t>デイハウス</a:t>
            </a:r>
            <a:endParaRPr kumimoji="1" lang="en-US" altLang="ja-JP" sz="1100" b="1" dirty="0">
              <a:latin typeface="AR丸ゴシック体M" panose="020B0609010101010101" pitchFamily="49" charset="-128"/>
              <a:ea typeface="AR丸ゴシック体M" panose="020B0609010101010101" pitchFamily="49" charset="-128"/>
            </a:endParaRPr>
          </a:p>
          <a:p>
            <a:pPr algn="ctr"/>
            <a:r>
              <a:rPr lang="ja-JP" altLang="en-US" sz="1100" b="1" dirty="0">
                <a:latin typeface="AR丸ゴシック体M" panose="020B0609010101010101" pitchFamily="49" charset="-128"/>
                <a:ea typeface="AR丸ゴシック体M" panose="020B0609010101010101" pitchFamily="49" charset="-128"/>
              </a:rPr>
              <a:t>笑顔工房</a:t>
            </a:r>
            <a:endParaRPr kumimoji="1" lang="ja-JP" altLang="en-US" sz="1100" b="1" dirty="0">
              <a:latin typeface="AR丸ゴシック体M" panose="020B0609010101010101" pitchFamily="49" charset="-128"/>
              <a:ea typeface="AR丸ゴシック体M" panose="020B0609010101010101" pitchFamily="49" charset="-128"/>
            </a:endParaRPr>
          </a:p>
        </p:txBody>
      </p:sp>
      <p:sp>
        <p:nvSpPr>
          <p:cNvPr id="110" name="テキスト ボックス 59"/>
          <p:cNvSpPr txBox="1"/>
          <p:nvPr/>
        </p:nvSpPr>
        <p:spPr>
          <a:xfrm>
            <a:off x="2694570" y="4818056"/>
            <a:ext cx="1043055" cy="271923"/>
          </a:xfrm>
          <a:prstGeom prst="rect">
            <a:avLst/>
          </a:prstGeom>
          <a:solidFill>
            <a:srgbClr val="92D050"/>
          </a:solidFill>
          <a:ln w="19050" cmpd="sng">
            <a:solidFill>
              <a:srgbClr val="008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本庄総合病院</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111" name="直線コネクタ 110"/>
          <p:cNvCxnSpPr>
            <a:stCxn id="110" idx="3"/>
            <a:endCxn id="78" idx="1"/>
          </p:cNvCxnSpPr>
          <p:nvPr/>
        </p:nvCxnSpPr>
        <p:spPr>
          <a:xfrm>
            <a:off x="3737625" y="4954018"/>
            <a:ext cx="175278" cy="62773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12" name="テキスト ボックス 59"/>
          <p:cNvSpPr txBox="1"/>
          <p:nvPr/>
        </p:nvSpPr>
        <p:spPr>
          <a:xfrm>
            <a:off x="372247" y="7686050"/>
            <a:ext cx="871172" cy="360150"/>
          </a:xfrm>
          <a:prstGeom prst="rect">
            <a:avLst/>
          </a:prstGeom>
          <a:solidFill>
            <a:schemeClr val="bg1"/>
          </a:solid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本庄児玉</a:t>
            </a:r>
            <a:endParaRPr lang="en-US" altLang="ja-JP" sz="1000" kern="0" dirty="0">
              <a:solidFill>
                <a:sysClr val="windowText" lastClr="000000"/>
              </a:solidFill>
              <a:latin typeface="HG丸ｺﾞｼｯｸM-PRO" pitchFamily="50" charset="-128"/>
              <a:ea typeface="HG丸ｺﾞｼｯｸM-PRO"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インター</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113" name="直線コネクタ 112"/>
          <p:cNvCxnSpPr>
            <a:stCxn id="112" idx="0"/>
            <a:endCxn id="4" idx="3"/>
          </p:cNvCxnSpPr>
          <p:nvPr/>
        </p:nvCxnSpPr>
        <p:spPr>
          <a:xfrm flipV="1">
            <a:off x="807833" y="7465706"/>
            <a:ext cx="302160" cy="220344"/>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テキスト ボックス 62"/>
          <p:cNvSpPr txBox="1"/>
          <p:nvPr/>
        </p:nvSpPr>
        <p:spPr>
          <a:xfrm rot="350906">
            <a:off x="2039556" y="3826758"/>
            <a:ext cx="1199567" cy="409924"/>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600" kern="0" dirty="0">
                <a:solidFill>
                  <a:sysClr val="windowText" lastClr="000000"/>
                </a:solidFill>
                <a:latin typeface="HG丸ｺﾞｼｯｸM-PRO" pitchFamily="50" charset="-128"/>
                <a:ea typeface="HG丸ｺﾞｼｯｸM-PRO" pitchFamily="50" charset="-128"/>
              </a:rPr>
              <a:t>ＪＲ高崎線</a:t>
            </a:r>
            <a:endParaRPr kumimoji="1" lang="ja-JP" altLang="en-US" sz="16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endParaRPr>
          </a:p>
        </p:txBody>
      </p:sp>
      <p:sp>
        <p:nvSpPr>
          <p:cNvPr id="116" name="テキスト ボックス 62"/>
          <p:cNvSpPr txBox="1"/>
          <p:nvPr/>
        </p:nvSpPr>
        <p:spPr>
          <a:xfrm rot="516830">
            <a:off x="2624916" y="7355182"/>
            <a:ext cx="1199567" cy="27643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200" kern="0" noProof="0" dirty="0">
                <a:solidFill>
                  <a:sysClr val="windowText" lastClr="000000"/>
                </a:solidFill>
                <a:latin typeface="HG丸ｺﾞｼｯｸM-PRO" pitchFamily="50" charset="-128"/>
                <a:ea typeface="HG丸ｺﾞｼｯｸM-PRO" pitchFamily="50" charset="-128"/>
              </a:rPr>
              <a:t>上越新幹線</a:t>
            </a:r>
            <a:endParaRPr kumimoji="1" lang="ja-JP" altLang="en-US" sz="12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endParaRPr>
          </a:p>
        </p:txBody>
      </p:sp>
      <p:sp>
        <p:nvSpPr>
          <p:cNvPr id="118" name="テキスト ボックス 62"/>
          <p:cNvSpPr txBox="1"/>
          <p:nvPr/>
        </p:nvSpPr>
        <p:spPr>
          <a:xfrm rot="2356204">
            <a:off x="1632566" y="7553169"/>
            <a:ext cx="1199567" cy="409924"/>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600" kern="0" noProof="0" dirty="0">
                <a:solidFill>
                  <a:sysClr val="windowText" lastClr="000000"/>
                </a:solidFill>
                <a:latin typeface="HG丸ｺﾞｼｯｸM-PRO" pitchFamily="50" charset="-128"/>
                <a:ea typeface="HG丸ｺﾞｼｯｸM-PRO" pitchFamily="50" charset="-128"/>
              </a:rPr>
              <a:t>関越道</a:t>
            </a:r>
            <a:endParaRPr kumimoji="1" lang="ja-JP" altLang="en-US" sz="16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endParaRPr>
          </a:p>
        </p:txBody>
      </p:sp>
      <p:sp>
        <p:nvSpPr>
          <p:cNvPr id="120" name="テキスト ボックス 57"/>
          <p:cNvSpPr txBox="1"/>
          <p:nvPr/>
        </p:nvSpPr>
        <p:spPr>
          <a:xfrm rot="2049651">
            <a:off x="2712821" y="8316051"/>
            <a:ext cx="1106346" cy="408523"/>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東京方面→</a:t>
            </a:r>
          </a:p>
        </p:txBody>
      </p:sp>
      <p:sp>
        <p:nvSpPr>
          <p:cNvPr id="121" name="テキスト ボックス 59"/>
          <p:cNvSpPr txBox="1"/>
          <p:nvPr/>
        </p:nvSpPr>
        <p:spPr>
          <a:xfrm>
            <a:off x="344995" y="5189181"/>
            <a:ext cx="1015320" cy="236894"/>
          </a:xfrm>
          <a:prstGeom prst="rect">
            <a:avLst/>
          </a:prstGeom>
          <a:no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西富田（南）</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122" name="直線コネクタ 121"/>
          <p:cNvCxnSpPr>
            <a:stCxn id="91" idx="2"/>
            <a:endCxn id="121" idx="3"/>
          </p:cNvCxnSpPr>
          <p:nvPr/>
        </p:nvCxnSpPr>
        <p:spPr>
          <a:xfrm flipH="1">
            <a:off x="1360315" y="5096480"/>
            <a:ext cx="347303" cy="211148"/>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テキスト ボックス 59"/>
          <p:cNvSpPr txBox="1"/>
          <p:nvPr/>
        </p:nvSpPr>
        <p:spPr>
          <a:xfrm>
            <a:off x="5488606" y="4579644"/>
            <a:ext cx="1020525" cy="230798"/>
          </a:xfrm>
          <a:prstGeom prst="rect">
            <a:avLst/>
          </a:prstGeom>
          <a:no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rPr>
              <a:t>けやき２丁目</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sp>
        <p:nvSpPr>
          <p:cNvPr id="124" name="テキスト ボックス 59"/>
          <p:cNvSpPr txBox="1"/>
          <p:nvPr/>
        </p:nvSpPr>
        <p:spPr>
          <a:xfrm>
            <a:off x="5556847" y="5002347"/>
            <a:ext cx="873661" cy="262550"/>
          </a:xfrm>
          <a:prstGeom prst="rect">
            <a:avLst/>
          </a:prstGeom>
          <a:noFill/>
          <a:ln w="19050" cmpd="sng">
            <a:solidFill>
              <a:sysClr val="windowText" lastClr="000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新田原</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cxnSp>
        <p:nvCxnSpPr>
          <p:cNvPr id="125" name="直線コネクタ 124"/>
          <p:cNvCxnSpPr>
            <a:stCxn id="124" idx="1"/>
            <a:endCxn id="22" idx="0"/>
          </p:cNvCxnSpPr>
          <p:nvPr/>
        </p:nvCxnSpPr>
        <p:spPr>
          <a:xfrm flipH="1">
            <a:off x="5081160" y="5133622"/>
            <a:ext cx="475687" cy="640961"/>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a:stCxn id="123" idx="1"/>
            <a:endCxn id="79" idx="0"/>
          </p:cNvCxnSpPr>
          <p:nvPr/>
        </p:nvCxnSpPr>
        <p:spPr>
          <a:xfrm flipH="1">
            <a:off x="4871774" y="4695043"/>
            <a:ext cx="616832" cy="239179"/>
          </a:xfrm>
          <a:prstGeom prst="line">
            <a:avLst/>
          </a:prstGeom>
          <a:ln w="19050">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30" name="図 129"/>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67543" y="7919099"/>
            <a:ext cx="2162166" cy="1411906"/>
          </a:xfrm>
          <a:prstGeom prst="rect">
            <a:avLst/>
          </a:prstGeom>
          <a:ln>
            <a:noFill/>
          </a:ln>
          <a:effectLst>
            <a:outerShdw blurRad="292100" dist="139700" dir="2700000" algn="tl" rotWithShape="0">
              <a:srgbClr val="333333">
                <a:alpha val="65000"/>
              </a:srgbClr>
            </a:outerShdw>
          </a:effectLst>
        </p:spPr>
      </p:pic>
      <p:pic>
        <p:nvPicPr>
          <p:cNvPr id="162" name="図 161"/>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70666" y="5890108"/>
            <a:ext cx="1013888" cy="589145"/>
          </a:xfrm>
          <a:prstGeom prst="rect">
            <a:avLst/>
          </a:prstGeom>
          <a:ln>
            <a:noFill/>
          </a:ln>
          <a:effectLst>
            <a:outerShdw blurRad="292100" dist="139700" dir="2700000" algn="tl" rotWithShape="0">
              <a:srgbClr val="333333">
                <a:alpha val="65000"/>
              </a:srgbClr>
            </a:outerShdw>
          </a:effectLst>
        </p:spPr>
      </p:pic>
      <p:sp>
        <p:nvSpPr>
          <p:cNvPr id="164" name="テキスト ボックス 59"/>
          <p:cNvSpPr txBox="1"/>
          <p:nvPr/>
        </p:nvSpPr>
        <p:spPr>
          <a:xfrm>
            <a:off x="1566167" y="6457639"/>
            <a:ext cx="1122175" cy="271923"/>
          </a:xfrm>
          <a:prstGeom prst="rect">
            <a:avLst/>
          </a:prstGeom>
          <a:solidFill>
            <a:srgbClr val="92D050"/>
          </a:solidFill>
          <a:ln w="19050" cmpd="sng">
            <a:solidFill>
              <a:srgbClr val="008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ベイシアゲート</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sp>
        <p:nvSpPr>
          <p:cNvPr id="165" name="正方形/長方形 164"/>
          <p:cNvSpPr/>
          <p:nvPr/>
        </p:nvSpPr>
        <p:spPr>
          <a:xfrm rot="243454">
            <a:off x="3150345" y="6575878"/>
            <a:ext cx="350092" cy="161373"/>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フリーフォーム 178"/>
          <p:cNvSpPr/>
          <p:nvPr/>
        </p:nvSpPr>
        <p:spPr>
          <a:xfrm>
            <a:off x="2965269" y="5192047"/>
            <a:ext cx="526783" cy="1613702"/>
          </a:xfrm>
          <a:custGeom>
            <a:avLst/>
            <a:gdLst>
              <a:gd name="connsiteX0" fmla="*/ 0 w 526783"/>
              <a:gd name="connsiteY0" fmla="*/ 1613702 h 1613702"/>
              <a:gd name="connsiteX1" fmla="*/ 444137 w 526783"/>
              <a:gd name="connsiteY1" fmla="*/ 777679 h 1613702"/>
              <a:gd name="connsiteX2" fmla="*/ 522514 w 526783"/>
              <a:gd name="connsiteY2" fmla="*/ 72284 h 1613702"/>
              <a:gd name="connsiteX3" fmla="*/ 509451 w 526783"/>
              <a:gd name="connsiteY3" fmla="*/ 59222 h 1613702"/>
            </a:gdLst>
            <a:ahLst/>
            <a:cxnLst>
              <a:cxn ang="0">
                <a:pos x="connsiteX0" y="connsiteY0"/>
              </a:cxn>
              <a:cxn ang="0">
                <a:pos x="connsiteX1" y="connsiteY1"/>
              </a:cxn>
              <a:cxn ang="0">
                <a:pos x="connsiteX2" y="connsiteY2"/>
              </a:cxn>
              <a:cxn ang="0">
                <a:pos x="connsiteX3" y="connsiteY3"/>
              </a:cxn>
            </a:cxnLst>
            <a:rect l="l" t="t" r="r" b="b"/>
            <a:pathLst>
              <a:path w="526783" h="1613702">
                <a:moveTo>
                  <a:pt x="0" y="1613702"/>
                </a:moveTo>
                <a:cubicBezTo>
                  <a:pt x="178525" y="1324142"/>
                  <a:pt x="357051" y="1034582"/>
                  <a:pt x="444137" y="777679"/>
                </a:cubicBezTo>
                <a:cubicBezTo>
                  <a:pt x="531223" y="520776"/>
                  <a:pt x="511628" y="192027"/>
                  <a:pt x="522514" y="72284"/>
                </a:cubicBezTo>
                <a:cubicBezTo>
                  <a:pt x="533400" y="-47459"/>
                  <a:pt x="521425" y="5881"/>
                  <a:pt x="509451" y="59222"/>
                </a:cubicBezTo>
              </a:path>
            </a:pathLst>
          </a:custGeom>
          <a:noFill/>
          <a:ln w="66675">
            <a:solidFill>
              <a:srgbClr val="FCD5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正方形/長方形 179"/>
          <p:cNvSpPr/>
          <p:nvPr/>
        </p:nvSpPr>
        <p:spPr>
          <a:xfrm rot="243454">
            <a:off x="2967382" y="6136341"/>
            <a:ext cx="216984" cy="161670"/>
          </a:xfrm>
          <a:prstGeom prst="rect">
            <a:avLst/>
          </a:pr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6" name="直線コネクタ 165"/>
          <p:cNvCxnSpPr>
            <a:stCxn id="164" idx="3"/>
            <a:endCxn id="165" idx="1"/>
          </p:cNvCxnSpPr>
          <p:nvPr/>
        </p:nvCxnSpPr>
        <p:spPr>
          <a:xfrm>
            <a:off x="2688342" y="6593601"/>
            <a:ext cx="462442" cy="5057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p:cNvCxnSpPr/>
          <p:nvPr/>
        </p:nvCxnSpPr>
        <p:spPr>
          <a:xfrm>
            <a:off x="2825654" y="5719882"/>
            <a:ext cx="227254" cy="456333"/>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sp>
        <p:nvSpPr>
          <p:cNvPr id="186" name="テキスト ボックス 59"/>
          <p:cNvSpPr txBox="1"/>
          <p:nvPr/>
        </p:nvSpPr>
        <p:spPr>
          <a:xfrm>
            <a:off x="2010887" y="5470288"/>
            <a:ext cx="1110502" cy="271213"/>
          </a:xfrm>
          <a:prstGeom prst="rect">
            <a:avLst/>
          </a:prstGeom>
          <a:solidFill>
            <a:srgbClr val="92D050"/>
          </a:solidFill>
          <a:ln w="19050" cmpd="sng">
            <a:solidFill>
              <a:srgbClr val="008000"/>
            </a:solid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ja-JP" altLang="en-US" sz="1000" kern="0" dirty="0">
                <a:solidFill>
                  <a:sysClr val="windowText" lastClr="000000"/>
                </a:solidFill>
                <a:latin typeface="HG丸ｺﾞｼｯｸM-PRO" pitchFamily="50" charset="-128"/>
                <a:ea typeface="HG丸ｺﾞｼｯｸM-PRO" pitchFamily="50" charset="-128"/>
              </a:rPr>
              <a:t>セブンイレブン</a:t>
            </a:r>
            <a:endParaRPr kumimoji="1" lang="en-US" altLang="ja-JP" sz="1000" b="0" i="0" u="none" strike="noStrike" kern="0" cap="none" spc="0" normalizeH="0" baseline="0" noProof="0" dirty="0">
              <a:ln>
                <a:noFill/>
              </a:ln>
              <a:solidFill>
                <a:sysClr val="windowText" lastClr="000000"/>
              </a:solidFill>
              <a:effectLst/>
              <a:uLnTx/>
              <a:uFillTx/>
              <a:latin typeface="HG丸ｺﾞｼｯｸM-PRO" pitchFamily="50" charset="-128"/>
              <a:ea typeface="HG丸ｺﾞｼｯｸM-PRO" pitchFamily="50" charset="-128"/>
              <a:cs typeface="+mn-cs"/>
            </a:endParaRPr>
          </a:p>
        </p:txBody>
      </p:sp>
    </p:spTree>
    <p:extLst>
      <p:ext uri="{BB962C8B-B14F-4D97-AF65-F5344CB8AC3E}">
        <p14:creationId xmlns:p14="http://schemas.microsoft.com/office/powerpoint/2010/main" val="165507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4256" y="586754"/>
            <a:ext cx="6410273" cy="3570208"/>
          </a:xfrm>
          <a:prstGeom prst="rect">
            <a:avLst/>
          </a:prstGeom>
          <a:noFill/>
        </p:spPr>
        <p:txBody>
          <a:bodyPr wrap="square" rtlCol="0">
            <a:spAutoFit/>
          </a:bodyPr>
          <a:lstStyle/>
          <a:p>
            <a:r>
              <a:rPr lang="ja-JP" altLang="en-US" b="1" dirty="0">
                <a:solidFill>
                  <a:srgbClr val="0F6FC6">
                    <a:lumMod val="75000"/>
                  </a:srgbClr>
                </a:solidFill>
                <a:effectLst>
                  <a:outerShdw blurRad="50800" dist="38100" dir="2700000" algn="tl" rotWithShape="0">
                    <a:prstClr val="black">
                      <a:alpha val="40000"/>
                    </a:prstClr>
                  </a:outerShdw>
                </a:effectLst>
                <a:latin typeface="HGS明朝B" pitchFamily="18" charset="-128"/>
                <a:ea typeface="HGS明朝B" pitchFamily="18" charset="-128"/>
              </a:rPr>
              <a:t>■</a:t>
            </a:r>
            <a:r>
              <a:rPr lang="ja-JP" altLang="en-US"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rPr>
              <a:t>こもれびの考える福祉理念</a:t>
            </a:r>
            <a:endParaRPr lang="en-US" altLang="ja-JP"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endParaRPr>
          </a:p>
          <a:p>
            <a:endParaRPr lang="en-US" altLang="ja-JP" sz="12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人は何歳になっても自分らしく生きていきたいと考えるものです。</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高齢になって少しずつ自分のことができなくなったとしても・・</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自分のことがわからなくなってきたとしても・・</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できることなら、今まで通り自分らしく生きてきたいと考えるのは</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当然のことです。</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抽象的な表現ですが、福祉の理念とは</a:t>
            </a:r>
            <a:r>
              <a:rPr lang="ja-JP" altLang="en-US" sz="1400" b="1" dirty="0">
                <a:solidFill>
                  <a:prstClr val="black"/>
                </a:solidFill>
                <a:latin typeface="HGS明朝B" pitchFamily="18" charset="-128"/>
                <a:ea typeface="HGS明朝B" pitchFamily="18" charset="-128"/>
              </a:rPr>
              <a:t>「自分らしく生きること」</a:t>
            </a:r>
            <a:endParaRPr lang="en-US" altLang="ja-JP" sz="1400" b="1" dirty="0">
              <a:solidFill>
                <a:prstClr val="black"/>
              </a:solidFill>
              <a:latin typeface="HGS明朝B" pitchFamily="18" charset="-128"/>
              <a:ea typeface="HGS明朝B" pitchFamily="18" charset="-128"/>
            </a:endParaRPr>
          </a:p>
          <a:p>
            <a:r>
              <a:rPr lang="ja-JP" altLang="en-US" sz="1400" b="1" dirty="0">
                <a:solidFill>
                  <a:prstClr val="black"/>
                </a:solidFill>
                <a:latin typeface="HGS明朝B" pitchFamily="18" charset="-128"/>
                <a:ea typeface="HGS明朝B" pitchFamily="18" charset="-128"/>
              </a:rPr>
              <a:t>　　</a:t>
            </a:r>
            <a:r>
              <a:rPr lang="ja-JP" altLang="en-US" sz="1400" dirty="0">
                <a:solidFill>
                  <a:prstClr val="black"/>
                </a:solidFill>
                <a:latin typeface="HGS明朝B" pitchFamily="18" charset="-128"/>
                <a:ea typeface="HGS明朝B" pitchFamily="18" charset="-128"/>
              </a:rPr>
              <a:t>ではないでしょうか</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そのために何が必要なのか、答えはないのかもしれません。</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しかし私達はその答えを常に考え、あらゆる可能性に挑戦し続ける</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企業でありたいと思います。</a:t>
            </a:r>
            <a:endParaRPr lang="en-US" altLang="ja-JP" sz="1400" dirty="0">
              <a:solidFill>
                <a:prstClr val="black"/>
              </a:solidFill>
              <a:latin typeface="HGS明朝B" pitchFamily="18" charset="-128"/>
              <a:ea typeface="HGS明朝B" pitchFamily="18" charset="-128"/>
            </a:endParaRPr>
          </a:p>
          <a:p>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人が年を重ね少しずつ機能が低下しても、その人がその人らしく</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暮らせるために私達はその方に寄り添い、必要なお手伝いをさせて</a:t>
            </a:r>
            <a:endParaRPr lang="en-US" altLang="ja-JP" sz="1400" dirty="0">
              <a:solidFill>
                <a:prstClr val="black"/>
              </a:solidFill>
              <a:latin typeface="HGS明朝B" pitchFamily="18" charset="-128"/>
              <a:ea typeface="HGS明朝B" pitchFamily="18" charset="-128"/>
            </a:endParaRPr>
          </a:p>
          <a:p>
            <a:r>
              <a:rPr lang="ja-JP" altLang="en-US" sz="1400" dirty="0">
                <a:solidFill>
                  <a:prstClr val="black"/>
                </a:solidFill>
                <a:latin typeface="HGS明朝B" pitchFamily="18" charset="-128"/>
                <a:ea typeface="HGS明朝B" pitchFamily="18" charset="-128"/>
              </a:rPr>
              <a:t>　　いただきます。</a:t>
            </a:r>
          </a:p>
        </p:txBody>
      </p:sp>
      <p:sp>
        <p:nvSpPr>
          <p:cNvPr id="3" name="テキスト ボックス 7"/>
          <p:cNvSpPr txBox="1"/>
          <p:nvPr/>
        </p:nvSpPr>
        <p:spPr>
          <a:xfrm>
            <a:off x="273274" y="4234693"/>
            <a:ext cx="6358850" cy="2880320"/>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F6FC6">
                    <a:lumMod val="75000"/>
                  </a:srgbClr>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rPr>
              <a:t>■</a:t>
            </a:r>
            <a:r>
              <a:rPr kumimoji="0" lang="ja-JP" altLang="en-US" sz="1800" b="1"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rPr>
              <a:t>こもれびの３つのビジョン　</a:t>
            </a:r>
            <a:r>
              <a:rPr kumimoji="0" lang="ja-JP" altLang="en-US" sz="1600" b="1" i="0" u="none" strike="noStrike" kern="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rPr>
              <a:t>～年金だけで暮らせる社会～</a:t>
            </a:r>
            <a:endParaRPr kumimoji="0" lang="en-US" altLang="ja-JP" sz="1600" b="1" i="0" u="none" strike="noStrike" kern="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C00000"/>
                </a:solidFill>
                <a:effectLst/>
                <a:uLnTx/>
                <a:uFillTx/>
                <a:latin typeface="HGS明朝B" pitchFamily="18" charset="-128"/>
                <a:ea typeface="HGS明朝B" pitchFamily="18" charset="-128"/>
                <a:cs typeface="+mn-cs"/>
              </a:rPr>
              <a:t>　</a:t>
            </a:r>
            <a:endParaRPr kumimoji="0" lang="en-US" altLang="ja-JP" sz="1200" b="1" i="0" u="none" strike="noStrike" kern="0" cap="none" spc="0" normalizeH="0" baseline="0" noProof="0" dirty="0">
              <a:ln>
                <a:noFill/>
              </a:ln>
              <a:solidFill>
                <a:srgbClr val="C00000"/>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１、</a:t>
            </a:r>
            <a:r>
              <a:rPr kumimoji="0" lang="ja-JP" altLang="ja-JP"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年金だけで</a:t>
            </a:r>
            <a:r>
              <a:rPr kumimoji="0" lang="ja-JP" altLang="en-US"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、安心だけでなく笑顔と感動ある暮らしが実現する社会</a:t>
            </a:r>
            <a:endParaRPr kumimoji="0" lang="en-US" altLang="ja-JP"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２、人と人が支え合い、認め合い、つながりある地域創り</a:t>
            </a:r>
            <a:endParaRPr kumimoji="0" lang="en-US" altLang="ja-JP"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３、人として成長する喜びを実感できる企業文化の創造</a:t>
            </a:r>
            <a:endParaRPr kumimoji="0" lang="en-US" altLang="ja-JP"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日本中の高齢者が安心して笑顔と感動のある暮らしがおくれるように、</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HGS明朝B" pitchFamily="18" charset="-128"/>
                <a:ea typeface="HGS明朝B" pitchFamily="18" charset="-128"/>
              </a:rPr>
              <a:t>　</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私達は</a:t>
            </a:r>
            <a:r>
              <a:rPr kumimoji="0" lang="ja-JP" altLang="en-US" sz="1400" kern="0" dirty="0">
                <a:solidFill>
                  <a:prstClr val="black"/>
                </a:solidFill>
                <a:latin typeface="HGS明朝B" pitchFamily="18" charset="-128"/>
                <a:ea typeface="HGS明朝B" pitchFamily="18" charset="-128"/>
              </a:rPr>
              <a:t>、</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今私たちができる事に全力を注ぎます。</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HGS明朝B" pitchFamily="18" charset="-128"/>
                <a:ea typeface="HGS明朝B" pitchFamily="18" charset="-128"/>
              </a:rPr>
              <a:t>　</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私達の力だけでは、この理想の実現に直接結びつかないかもしれません。</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しかし、人と人　そして地域と地域がつながり、次世代に想いを</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HGS明朝B" pitchFamily="18" charset="-128"/>
                <a:ea typeface="HGS明朝B" pitchFamily="18" charset="-128"/>
              </a:rPr>
              <a:t>　</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継承していくことで、いつの日か必ず実現すると信じています。</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HGS明朝B" pitchFamily="18" charset="-128"/>
                <a:ea typeface="HGS明朝B" pitchFamily="18" charset="-128"/>
              </a:rPr>
              <a:t>　</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そして、介護という仕事を通じて自分自身が成長する喜びを実感でき、</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HGS明朝B" pitchFamily="18" charset="-128"/>
                <a:ea typeface="HGS明朝B" pitchFamily="18" charset="-128"/>
              </a:rPr>
              <a:t>　</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他人の喜ぶ姿に素直に共感できる人間力を育む組織を目指していきます。</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p:txBody>
      </p:sp>
      <p:sp>
        <p:nvSpPr>
          <p:cNvPr id="4" name="テキスト ボックス 6"/>
          <p:cNvSpPr txBox="1"/>
          <p:nvPr/>
        </p:nvSpPr>
        <p:spPr>
          <a:xfrm>
            <a:off x="356622" y="7252212"/>
            <a:ext cx="6275501" cy="245331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0F6FC6">
                    <a:lumMod val="75000"/>
                  </a:srgbClr>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rPr>
              <a:t>■</a:t>
            </a:r>
            <a:r>
              <a:rPr kumimoji="0" lang="ja-JP" altLang="en-US" sz="1800" b="1"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rPr>
              <a:t>生んでくれてありがとう</a:t>
            </a:r>
            <a:endParaRPr kumimoji="0" lang="en-US" altLang="ja-JP" sz="1800" b="1"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a:t>
            </a: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私達は２つの感謝を原点にしています。</a:t>
            </a: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HGS明朝B" pitchFamily="18" charset="-128"/>
                <a:ea typeface="HGS明朝B" pitchFamily="18" charset="-128"/>
              </a:rPr>
              <a:t>　　</a:t>
            </a:r>
            <a:r>
              <a:rPr kumimoji="0" lang="ja-JP" altLang="en-US" sz="1400" b="1"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母への　生んでくれてありがとう</a:t>
            </a:r>
            <a:endParaRPr kumimoji="0" lang="en-US" altLang="ja-JP"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a:t>
            </a:r>
            <a:r>
              <a:rPr kumimoji="0" lang="ja-JP" altLang="en-US" sz="1400" b="1"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高齢者への　今の日本をありがとう</a:t>
            </a:r>
            <a:endParaRPr kumimoji="0" lang="en-US" altLang="ja-JP" sz="1400" b="1"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　この２つのありがとうを胸に、日々利用者様や</a:t>
            </a:r>
            <a:endParaRPr kumimoji="0" lang="en-US" altLang="ja-JP"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　共に働く仲間と真剣に向き合っていきます。</a:t>
            </a:r>
            <a:endParaRPr kumimoji="0" lang="en-US" altLang="ja-JP"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　たくさんの出会いに心から感謝して・・　　　　　株式会社こもれび</a:t>
            </a:r>
            <a:endParaRPr kumimoji="0" lang="en-US" altLang="ja-JP"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　　　　　　　　　　　　　　　　　　　　　　代表取締役　小井土匡彦　　</a:t>
            </a:r>
            <a:r>
              <a:rPr kumimoji="0" lang="ja-JP" altLang="en-US" sz="12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rPr>
              <a:t>　　　</a:t>
            </a:r>
            <a:endParaRPr kumimoji="0" lang="en-US" altLang="ja-JP" sz="1200" b="0"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1" i="0" u="none" strike="noStrike" kern="0" cap="none" spc="0" normalizeH="0" baseline="0" noProof="0" dirty="0">
              <a:ln>
                <a:noFill/>
              </a:ln>
              <a:solidFill>
                <a:prstClr val="black"/>
              </a:solidFill>
              <a:effectLst>
                <a:outerShdw blurRad="50800" dist="50800" dir="5400000" algn="ctr" rotWithShape="0">
                  <a:srgbClr val="DBF5F9">
                    <a:lumMod val="90000"/>
                  </a:srgbClr>
                </a:outerShdw>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a:t>
            </a:r>
            <a:r>
              <a:rPr kumimoji="0" lang="ja-JP" altLang="en-US"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rPr>
              <a:t> </a:t>
            </a:r>
            <a:endParaRPr kumimoji="0" lang="en-US" altLang="ja-JP" sz="1400" b="1"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S明朝B" pitchFamily="18" charset="-128"/>
              <a:ea typeface="HGS明朝B" pitchFamily="18" charset="-128"/>
              <a:cs typeface="+mn-cs"/>
            </a:endParaRPr>
          </a:p>
        </p:txBody>
      </p:sp>
      <p:pic>
        <p:nvPicPr>
          <p:cNvPr id="5" name="図 4"/>
          <p:cNvPicPr>
            <a:picLocks noChangeAspect="1"/>
          </p:cNvPicPr>
          <p:nvPr/>
        </p:nvPicPr>
        <p:blipFill>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345488" y="7473280"/>
            <a:ext cx="2286636" cy="1526008"/>
          </a:xfrm>
          <a:prstGeom prst="rect">
            <a:avLst/>
          </a:prstGeom>
          <a:ln>
            <a:noFill/>
          </a:ln>
          <a:effectLst>
            <a:softEdge rad="112500"/>
          </a:effectLst>
        </p:spPr>
      </p:pic>
      <p:cxnSp>
        <p:nvCxnSpPr>
          <p:cNvPr id="6" name="直線コネクタ 5"/>
          <p:cNvCxnSpPr/>
          <p:nvPr/>
        </p:nvCxnSpPr>
        <p:spPr>
          <a:xfrm>
            <a:off x="575548" y="4232920"/>
            <a:ext cx="5706904" cy="0"/>
          </a:xfrm>
          <a:prstGeom prst="line">
            <a:avLst/>
          </a:prstGeom>
          <a:noFill/>
          <a:ln w="19050" cap="flat" cmpd="sng" algn="ctr">
            <a:solidFill>
              <a:srgbClr val="002060"/>
            </a:solidFill>
            <a:prstDash val="solid"/>
          </a:ln>
          <a:effectLst/>
        </p:spPr>
      </p:cxnSp>
      <p:cxnSp>
        <p:nvCxnSpPr>
          <p:cNvPr id="7" name="直線コネクタ 6"/>
          <p:cNvCxnSpPr/>
          <p:nvPr/>
        </p:nvCxnSpPr>
        <p:spPr>
          <a:xfrm>
            <a:off x="599247" y="7243281"/>
            <a:ext cx="5706904" cy="0"/>
          </a:xfrm>
          <a:prstGeom prst="line">
            <a:avLst/>
          </a:prstGeom>
          <a:noFill/>
          <a:ln w="19050" cap="flat" cmpd="sng" algn="ctr">
            <a:solidFill>
              <a:srgbClr val="002060"/>
            </a:solidFill>
            <a:prstDash val="solid"/>
          </a:ln>
          <a:effectLst/>
        </p:spPr>
      </p:cxnSp>
      <p:sp>
        <p:nvSpPr>
          <p:cNvPr id="14" name="フッター プレースホルダー 13"/>
          <p:cNvSpPr>
            <a:spLocks noGrp="1"/>
          </p:cNvSpPr>
          <p:nvPr>
            <p:ph type="ftr" sz="quarter" idx="12"/>
          </p:nvPr>
        </p:nvSpPr>
        <p:spPr>
          <a:xfrm>
            <a:off x="2343150" y="9558626"/>
            <a:ext cx="2171700" cy="481542"/>
          </a:xfrm>
        </p:spPr>
        <p:txBody>
          <a:bodyPr/>
          <a:lstStyle/>
          <a:p>
            <a:r>
              <a:rPr lang="ja-JP" altLang="en-US" sz="1200" dirty="0">
                <a:latin typeface="あくあフォント" pitchFamily="1" charset="-128"/>
                <a:ea typeface="あくあフォント" pitchFamily="1" charset="-128"/>
              </a:rPr>
              <a:t>１</a:t>
            </a:r>
            <a:endParaRPr lang="en-US" altLang="ja-JP" sz="1200" dirty="0">
              <a:latin typeface="あくあフォント" pitchFamily="1" charset="-128"/>
              <a:ea typeface="あくあフォント" pitchFamily="1" charset="-128"/>
            </a:endParaRPr>
          </a:p>
        </p:txBody>
      </p:sp>
    </p:spTree>
    <p:extLst>
      <p:ext uri="{BB962C8B-B14F-4D97-AF65-F5344CB8AC3E}">
        <p14:creationId xmlns:p14="http://schemas.microsoft.com/office/powerpoint/2010/main" val="4059047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5"/>
          <p:cNvSpPr txBox="1"/>
          <p:nvPr/>
        </p:nvSpPr>
        <p:spPr>
          <a:xfrm>
            <a:off x="548680" y="4420145"/>
            <a:ext cx="6120680" cy="2045023"/>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HGP明朝B" pitchFamily="18" charset="-128"/>
                <a:ea typeface="HGP明朝B" pitchFamily="18" charset="-128"/>
              </a:rPr>
              <a:t>２．デイサービス・訪問介護・訪問看護により生活をサポート</a:t>
            </a:r>
            <a:r>
              <a:rPr kumimoji="0" lang="ja-JP" altLang="en-US" sz="14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併設のデイサービスの他、訪問看護ステーションからの</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HGP明朝B" pitchFamily="18" charset="-128"/>
                <a:ea typeface="HGP明朝B" pitchFamily="18" charset="-128"/>
              </a:rPr>
              <a:t>　　　　　　　　　　　　　　　　　　　　　　</a:t>
            </a: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リハビリなど幅広いサービスにより、その方らしさの生活</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HGP明朝B" pitchFamily="18" charset="-128"/>
                <a:ea typeface="HGP明朝B" pitchFamily="18" charset="-128"/>
              </a:rPr>
              <a:t>　　　　　　　　　　　　　　　　　　　　　　</a:t>
            </a: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向上の支援をいたします。</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r>
              <a:rPr kumimoji="0" lang="ja-JP" altLang="en-US" sz="1200" b="0" i="0" u="none" strike="noStrike" kern="0" cap="none" spc="0" normalizeH="0" baseline="0" noProof="0" dirty="0">
                <a:ln>
                  <a:noFill/>
                </a:ln>
                <a:solidFill>
                  <a:sysClr val="windowText" lastClr="000000"/>
                </a:solidFill>
                <a:effectLst/>
                <a:uLnTx/>
                <a:uFillTx/>
                <a:latin typeface="HGP明朝B" pitchFamily="18" charset="-128"/>
                <a:ea typeface="HGP明朝B" pitchFamily="18" charset="-128"/>
              </a:rPr>
              <a:t>また、介護保険対応外のサービスについてはお気軽に</a:t>
            </a:r>
            <a:endParaRPr kumimoji="0" lang="en-US" altLang="ja-JP" sz="1200" b="0" i="0" u="none" strike="noStrike" kern="0" cap="none" spc="0" normalizeH="0" baseline="0" noProof="0" dirty="0">
              <a:ln>
                <a:noFill/>
              </a:ln>
              <a:solidFill>
                <a:sysClr val="windowText" lastClr="000000"/>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ysClr val="windowText" lastClr="000000"/>
                </a:solidFill>
                <a:effectLst/>
                <a:uLnTx/>
                <a:uFillTx/>
                <a:latin typeface="HGP明朝B" pitchFamily="18" charset="-128"/>
                <a:ea typeface="HGP明朝B" pitchFamily="18" charset="-128"/>
              </a:rPr>
              <a:t>　　　　　　　　　　　　　　　　　　　　　　ご相談ください。</a:t>
            </a:r>
            <a:endParaRPr kumimoji="0" lang="en-US" altLang="ja-JP" sz="1200" b="0" i="0" u="none" strike="noStrike" kern="0" cap="none" spc="0" normalizeH="0" baseline="0" noProof="0" dirty="0">
              <a:ln>
                <a:noFill/>
              </a:ln>
              <a:solidFill>
                <a:sysClr val="windowText" lastClr="000000"/>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sp>
        <p:nvSpPr>
          <p:cNvPr id="2" name="テキスト ボックス 5"/>
          <p:cNvSpPr txBox="1"/>
          <p:nvPr/>
        </p:nvSpPr>
        <p:spPr>
          <a:xfrm>
            <a:off x="545758" y="6923693"/>
            <a:ext cx="6312242" cy="2493804"/>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HGP明朝B" pitchFamily="18" charset="-128"/>
                <a:ea typeface="HGP明朝B" pitchFamily="18" charset="-128"/>
              </a:rPr>
              <a:t>３．個浴にこだわり続けた想い</a:t>
            </a:r>
            <a:endParaRPr kumimoji="0" lang="en-US" altLang="ja-JP" sz="16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kern="0" dirty="0">
                <a:solidFill>
                  <a:prstClr val="black"/>
                </a:solidFill>
                <a:latin typeface="HGP明朝B" pitchFamily="18" charset="-128"/>
                <a:ea typeface="HGP明朝B" pitchFamily="18" charset="-128"/>
              </a:rPr>
              <a:t>　　（併設デイサービス）</a:t>
            </a:r>
            <a:endParaRPr kumimoji="0" lang="en-US" altLang="ja-JP" sz="16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ぬくもりいっぱいの青森ヒバを使用した浴槽で</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木の香りに包まれたゆったりした時間を</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お過ごしいただきたいから・・</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私たちもその方の主体性を</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引き出せるような介護技術を磨いていきます。</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pic>
        <p:nvPicPr>
          <p:cNvPr id="4" name="図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8329" y="4978896"/>
            <a:ext cx="2016224" cy="1512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6" name="直線コネクタ 5"/>
          <p:cNvCxnSpPr/>
          <p:nvPr/>
        </p:nvCxnSpPr>
        <p:spPr>
          <a:xfrm>
            <a:off x="380831" y="4232920"/>
            <a:ext cx="6155847" cy="0"/>
          </a:xfrm>
          <a:prstGeom prst="line">
            <a:avLst/>
          </a:prstGeom>
          <a:noFill/>
          <a:ln w="15875" cap="flat" cmpd="sng" algn="ctr">
            <a:solidFill>
              <a:srgbClr val="0F6FC6">
                <a:lumMod val="50000"/>
              </a:srgbClr>
            </a:solidFill>
            <a:prstDash val="solid"/>
          </a:ln>
          <a:effectLst/>
        </p:spPr>
      </p:cxnSp>
      <p:cxnSp>
        <p:nvCxnSpPr>
          <p:cNvPr id="7" name="直線コネクタ 6"/>
          <p:cNvCxnSpPr/>
          <p:nvPr/>
        </p:nvCxnSpPr>
        <p:spPr>
          <a:xfrm>
            <a:off x="398475" y="6753200"/>
            <a:ext cx="6155847" cy="0"/>
          </a:xfrm>
          <a:prstGeom prst="line">
            <a:avLst/>
          </a:prstGeom>
          <a:noFill/>
          <a:ln w="15875" cap="flat" cmpd="sng" algn="ctr">
            <a:solidFill>
              <a:srgbClr val="0F6FC6">
                <a:lumMod val="50000"/>
              </a:srgbClr>
            </a:solidFill>
            <a:prstDash val="solid"/>
          </a:ln>
          <a:effectLst/>
        </p:spPr>
      </p:cxnSp>
      <p:sp>
        <p:nvSpPr>
          <p:cNvPr id="10" name="テキスト ボックス 5"/>
          <p:cNvSpPr txBox="1"/>
          <p:nvPr/>
        </p:nvSpPr>
        <p:spPr>
          <a:xfrm>
            <a:off x="587974" y="1368451"/>
            <a:ext cx="4857249" cy="162769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lumMod val="95000"/>
                    <a:lumOff val="5000"/>
                  </a:prstClr>
                </a:solidFill>
                <a:effectLst/>
                <a:uLnTx/>
                <a:uFillTx/>
                <a:latin typeface="HGP明朝B" pitchFamily="18" charset="-128"/>
                <a:ea typeface="HGP明朝B" pitchFamily="18" charset="-128"/>
              </a:rPr>
              <a:t>１．閑静な立地にありながら交通アクセスのよい立地</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閑静な土地の一角にある「</a:t>
            </a:r>
            <a:r>
              <a:rPr kumimoji="0" lang="ja-JP" altLang="en-US" sz="1200" b="0" i="0" u="none" strike="noStrike" kern="0" cap="none" spc="0" normalizeH="0" baseline="0" noProof="0" dirty="0" err="1">
                <a:ln>
                  <a:noFill/>
                </a:ln>
                <a:solidFill>
                  <a:prstClr val="black"/>
                </a:solidFill>
                <a:effectLst/>
                <a:uLnTx/>
                <a:uFillTx/>
                <a:latin typeface="HGP明朝B" pitchFamily="18" charset="-128"/>
                <a:ea typeface="HGP明朝B" pitchFamily="18" charset="-128"/>
              </a:rPr>
              <a:t>ひ</a:t>
            </a: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だまりの家本庄」。</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施設の周囲には</a:t>
            </a:r>
            <a:r>
              <a:rPr kumimoji="0" lang="ja-JP" altLang="en-US" sz="1200" kern="0" dirty="0">
                <a:solidFill>
                  <a:prstClr val="black"/>
                </a:solidFill>
                <a:latin typeface="HGP明朝B" pitchFamily="18" charset="-128"/>
                <a:ea typeface="HGP明朝B" pitchFamily="18" charset="-128"/>
              </a:rPr>
              <a:t>高崎線「本庄駅」や上越新幹線「本庄早稲田駅」があり</a:t>
            </a:r>
            <a:endParaRPr kumimoji="0" lang="en-US" altLang="ja-JP" sz="1200" kern="0" dirty="0">
              <a:solidFill>
                <a:prstClr val="black"/>
              </a:solidFill>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HGP明朝B" pitchFamily="18" charset="-128"/>
                <a:ea typeface="HGP明朝B" pitchFamily="18" charset="-128"/>
              </a:rPr>
              <a:t>どちらも本庄事業所から車で</a:t>
            </a:r>
            <a:r>
              <a:rPr kumimoji="0" lang="en-US" altLang="ja-JP" sz="1200" kern="0" dirty="0">
                <a:solidFill>
                  <a:prstClr val="black"/>
                </a:solidFill>
                <a:latin typeface="HGP明朝B" pitchFamily="18" charset="-128"/>
                <a:ea typeface="HGP明朝B" pitchFamily="18" charset="-128"/>
              </a:rPr>
              <a:t>5</a:t>
            </a:r>
            <a:r>
              <a:rPr kumimoji="0" lang="ja-JP" altLang="en-US" sz="1200" kern="0" dirty="0">
                <a:solidFill>
                  <a:prstClr val="black"/>
                </a:solidFill>
                <a:latin typeface="HGP明朝B" pitchFamily="18" charset="-128"/>
                <a:ea typeface="HGP明朝B" pitchFamily="18" charset="-128"/>
              </a:rPr>
              <a:t>分ほどで移動可能です。</a:t>
            </a:r>
            <a:endParaRPr kumimoji="0" lang="en-US" altLang="ja-JP" sz="1200" kern="0" dirty="0">
              <a:solidFill>
                <a:prstClr val="black"/>
              </a:solidFill>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HGP明朝B" pitchFamily="18" charset="-128"/>
                <a:ea typeface="HGP明朝B" pitchFamily="18" charset="-128"/>
              </a:rPr>
              <a:t>また、関越自動車道「本庄児玉Ｉ</a:t>
            </a:r>
            <a:r>
              <a:rPr kumimoji="0" lang="en-US" altLang="ja-JP" sz="1200" kern="0" dirty="0">
                <a:solidFill>
                  <a:prstClr val="black"/>
                </a:solidFill>
                <a:latin typeface="HGP明朝B" pitchFamily="18" charset="-128"/>
                <a:ea typeface="HGP明朝B" pitchFamily="18" charset="-128"/>
              </a:rPr>
              <a:t>C</a:t>
            </a:r>
            <a:r>
              <a:rPr kumimoji="0" lang="ja-JP" altLang="en-US" sz="1200" kern="0" dirty="0">
                <a:solidFill>
                  <a:prstClr val="black"/>
                </a:solidFill>
                <a:latin typeface="HGP明朝B" pitchFamily="18" charset="-128"/>
                <a:ea typeface="HGP明朝B" pitchFamily="18" charset="-128"/>
              </a:rPr>
              <a:t>」にも近い為、</a:t>
            </a:r>
            <a:endParaRPr kumimoji="0" lang="en-US" altLang="ja-JP" sz="1200" kern="0" dirty="0">
              <a:solidFill>
                <a:prstClr val="black"/>
              </a:solidFill>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kern="0" dirty="0">
                <a:solidFill>
                  <a:prstClr val="black"/>
                </a:solidFill>
                <a:latin typeface="HGP明朝B" pitchFamily="18" charset="-128"/>
                <a:ea typeface="HGP明朝B" pitchFamily="18" charset="-128"/>
              </a:rPr>
              <a:t>都心方面からのアクセスのよい立地となっています</a:t>
            </a:r>
            <a:r>
              <a:rPr kumimoji="0" lang="ja-JP" altLang="en-US" sz="1200" b="0" i="0" u="none" strike="noStrike" kern="0" cap="none" spc="0" normalizeH="0" baseline="0" noProof="0" dirty="0" err="1">
                <a:ln>
                  <a:noFill/>
                </a:ln>
                <a:solidFill>
                  <a:prstClr val="black"/>
                </a:solidFill>
                <a:effectLst/>
                <a:uLnTx/>
                <a:uFillTx/>
                <a:latin typeface="HGP明朝B" pitchFamily="18" charset="-128"/>
                <a:ea typeface="HGP明朝B" pitchFamily="18" charset="-128"/>
              </a:rPr>
              <a:t>。</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sp>
        <p:nvSpPr>
          <p:cNvPr id="12" name="テキスト ボックス 5"/>
          <p:cNvSpPr txBox="1"/>
          <p:nvPr/>
        </p:nvSpPr>
        <p:spPr>
          <a:xfrm>
            <a:off x="371377" y="899271"/>
            <a:ext cx="3960588" cy="576063"/>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0F6FC6">
                    <a:lumMod val="75000"/>
                  </a:srgbClr>
                </a:solidFill>
                <a:effectLst>
                  <a:outerShdw blurRad="50800" dist="38100" dir="2700000" algn="tl" rotWithShape="0">
                    <a:prstClr val="black">
                      <a:alpha val="40000"/>
                    </a:prstClr>
                  </a:outerShdw>
                </a:effectLst>
                <a:uLnTx/>
                <a:uFillTx/>
                <a:latin typeface="HGP明朝B" pitchFamily="18" charset="-128"/>
                <a:ea typeface="HGP明朝B" pitchFamily="18" charset="-128"/>
              </a:rPr>
              <a:t>■</a:t>
            </a:r>
            <a:r>
              <a:rPr kumimoji="0" lang="ja-JP" altLang="en-US" sz="2000" b="0"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P明朝B" pitchFamily="18" charset="-128"/>
                <a:ea typeface="HGP明朝B" pitchFamily="18" charset="-128"/>
              </a:rPr>
              <a:t>ひだまりの</a:t>
            </a:r>
            <a:r>
              <a:rPr kumimoji="0" lang="ja-JP" altLang="en-US" sz="2000" kern="0" dirty="0">
                <a:solidFill>
                  <a:prstClr val="black"/>
                </a:solidFill>
                <a:effectLst>
                  <a:outerShdw blurRad="50800" dist="38100" dir="2700000" algn="tl" rotWithShape="0">
                    <a:prstClr val="black">
                      <a:alpha val="40000"/>
                    </a:prstClr>
                  </a:outerShdw>
                </a:effectLst>
                <a:latin typeface="HGP明朝B" pitchFamily="18" charset="-128"/>
                <a:ea typeface="HGP明朝B" pitchFamily="18" charset="-128"/>
              </a:rPr>
              <a:t>本庄</a:t>
            </a:r>
            <a:r>
              <a:rPr kumimoji="0" lang="ja-JP" altLang="en-US" sz="2000" b="0"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P明朝B" pitchFamily="18" charset="-128"/>
                <a:ea typeface="HGP明朝B" pitchFamily="18" charset="-128"/>
              </a:rPr>
              <a:t>の３つの特徴</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sp>
        <p:nvSpPr>
          <p:cNvPr id="20" name="フッター プレースホルダー 19"/>
          <p:cNvSpPr>
            <a:spLocks noGrp="1"/>
          </p:cNvSpPr>
          <p:nvPr>
            <p:ph type="ftr" sz="quarter" idx="12"/>
          </p:nvPr>
        </p:nvSpPr>
        <p:spPr>
          <a:xfrm>
            <a:off x="2343150" y="9550118"/>
            <a:ext cx="2171700" cy="481542"/>
          </a:xfrm>
        </p:spPr>
        <p:txBody>
          <a:bodyPr/>
          <a:lstStyle/>
          <a:p>
            <a:r>
              <a:rPr lang="ja-JP" altLang="en-US" sz="1200" dirty="0">
                <a:latin typeface="あくあフォント" pitchFamily="1" charset="-128"/>
                <a:ea typeface="あくあフォント" pitchFamily="1" charset="-128"/>
              </a:rPr>
              <a:t>２</a:t>
            </a:r>
            <a:endParaRPr lang="en-US" altLang="ja-JP" sz="1200" dirty="0">
              <a:latin typeface="あくあフォント" pitchFamily="1" charset="-128"/>
              <a:ea typeface="あくあフォント" pitchFamily="1" charset="-128"/>
            </a:endParaRPr>
          </a:p>
        </p:txBody>
      </p:sp>
      <p:pic>
        <p:nvPicPr>
          <p:cNvPr id="17" name="図 1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414016" y="2889801"/>
            <a:ext cx="1656416" cy="1242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図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41764" y="2355353"/>
            <a:ext cx="2369012" cy="1776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図 1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2287029" y="2909837"/>
            <a:ext cx="1639295" cy="1229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図 20"/>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877647" y="7257557"/>
            <a:ext cx="2724826" cy="1871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3768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611597031"/>
              </p:ext>
            </p:extLst>
          </p:nvPr>
        </p:nvGraphicFramePr>
        <p:xfrm>
          <a:off x="823063" y="1784648"/>
          <a:ext cx="5630273" cy="4809258"/>
        </p:xfrm>
        <a:graphic>
          <a:graphicData uri="http://schemas.openxmlformats.org/drawingml/2006/table">
            <a:tbl>
              <a:tblPr firstRow="1" bandRow="1"/>
              <a:tblGrid>
                <a:gridCol w="1957865">
                  <a:extLst>
                    <a:ext uri="{9D8B030D-6E8A-4147-A177-3AD203B41FA5}">
                      <a16:colId xmlns:a16="http://schemas.microsoft.com/office/drawing/2014/main" val="20000"/>
                    </a:ext>
                  </a:extLst>
                </a:gridCol>
                <a:gridCol w="3672408">
                  <a:extLst>
                    <a:ext uri="{9D8B030D-6E8A-4147-A177-3AD203B41FA5}">
                      <a16:colId xmlns:a16="http://schemas.microsoft.com/office/drawing/2014/main" val="20001"/>
                    </a:ext>
                  </a:extLst>
                </a:gridCol>
              </a:tblGrid>
              <a:tr h="504054">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kumimoji="1" lang="ja-JP" altLang="en-US" sz="1600" b="0" cap="none" spc="0" dirty="0">
                          <a:ln>
                            <a:noFill/>
                          </a:ln>
                          <a:solidFill>
                            <a:schemeClr val="tx1"/>
                          </a:solidFill>
                          <a:effectLst/>
                          <a:latin typeface="HGP明朝E" pitchFamily="18" charset="-128"/>
                          <a:ea typeface="HGP明朝E" pitchFamily="18" charset="-128"/>
                        </a:rPr>
                        <a:t>　施設名称</a:t>
                      </a: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kumimoji="1" lang="ja-JP" altLang="en-US" sz="1600" dirty="0"/>
                        <a:t>　</a:t>
                      </a:r>
                      <a:r>
                        <a:rPr kumimoji="1" lang="ja-JP" altLang="en-US" sz="1600" dirty="0">
                          <a:latin typeface="HGP明朝E" pitchFamily="18" charset="-128"/>
                          <a:ea typeface="HGP明朝E" pitchFamily="18" charset="-128"/>
                        </a:rPr>
                        <a:t>ひだまりの家本庄</a:t>
                      </a:r>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28575"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04056">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kumimoji="1" lang="ja-JP" altLang="en-US" sz="1600" b="0" cap="none" spc="0" dirty="0">
                          <a:ln>
                            <a:noFill/>
                          </a:ln>
                          <a:solidFill>
                            <a:schemeClr val="tx1"/>
                          </a:solidFill>
                          <a:effectLst/>
                          <a:latin typeface="HGP明朝E" pitchFamily="18" charset="-128"/>
                          <a:ea typeface="HGP明朝E" pitchFamily="18" charset="-128"/>
                        </a:rPr>
                        <a:t>　所在地</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明朝E" pitchFamily="18" charset="-128"/>
                          <a:ea typeface="HGP明朝E" pitchFamily="18" charset="-128"/>
                        </a:rPr>
                        <a:t>　</a:t>
                      </a:r>
                      <a:r>
                        <a:rPr lang="zh-TW" altLang="en-US" sz="1600" dirty="0">
                          <a:latin typeface="HGP明朝E" pitchFamily="18" charset="-128"/>
                          <a:ea typeface="HGP明朝E" pitchFamily="18" charset="-128"/>
                        </a:rPr>
                        <a:t>埼玉県本庄市北堀１４９０番地</a:t>
                      </a:r>
                      <a:endParaRPr lang="en-US" altLang="ja-JP" sz="1600" dirty="0">
                        <a:latin typeface="HGP明朝E" pitchFamily="18" charset="-128"/>
                        <a:ea typeface="HGP明朝E" pitchFamily="18" charset="-128"/>
                      </a:endParaRPr>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81566">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lang="ja-JP" altLang="en-US" sz="1600" b="0" cap="none" spc="0" dirty="0">
                          <a:ln>
                            <a:noFill/>
                          </a:ln>
                          <a:solidFill>
                            <a:schemeClr val="tx1"/>
                          </a:solidFill>
                          <a:effectLst/>
                          <a:latin typeface="HGP明朝E" pitchFamily="18" charset="-128"/>
                          <a:ea typeface="HGP明朝E" pitchFamily="18" charset="-128"/>
                        </a:rPr>
                        <a:t>　施設の類型</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lang="ja-JP" altLang="en-US" sz="1600" dirty="0">
                          <a:latin typeface="HGP明朝E" pitchFamily="18" charset="-128"/>
                          <a:ea typeface="HGP明朝E" pitchFamily="18" charset="-128"/>
                        </a:rPr>
                        <a:t>　住宅型有料老人ホーム</a:t>
                      </a:r>
                      <a:endParaRPr kumimoji="1" lang="ja-JP" altLang="en-US" sz="1600" dirty="0"/>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0767">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kumimoji="1" lang="ja-JP" altLang="en-US" sz="1600" b="0" cap="none" spc="0" dirty="0">
                          <a:ln>
                            <a:noFill/>
                          </a:ln>
                          <a:solidFill>
                            <a:schemeClr val="tx1"/>
                          </a:solidFill>
                          <a:effectLst/>
                          <a:latin typeface="HGP明朝E" pitchFamily="18" charset="-128"/>
                          <a:ea typeface="HGP明朝E" pitchFamily="18" charset="-128"/>
                        </a:rPr>
                        <a:t>　居住の権利形態</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明朝E" pitchFamily="18" charset="-128"/>
                          <a:ea typeface="HGP明朝E" pitchFamily="18" charset="-128"/>
                        </a:rPr>
                        <a:t>　利用権方式</a:t>
                      </a:r>
                      <a:endParaRPr lang="en-US" altLang="ja-JP" sz="1600" dirty="0">
                        <a:latin typeface="HGP明朝E" pitchFamily="18" charset="-128"/>
                        <a:ea typeface="HGP明朝E" pitchFamily="18" charset="-128"/>
                      </a:endParaRPr>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1976">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kumimoji="1" lang="ja-JP" altLang="en-US" sz="1600" b="0" cap="none" spc="0" dirty="0">
                          <a:ln>
                            <a:noFill/>
                          </a:ln>
                          <a:solidFill>
                            <a:schemeClr val="tx1"/>
                          </a:solidFill>
                          <a:effectLst/>
                          <a:latin typeface="HGP明朝E" pitchFamily="18" charset="-128"/>
                          <a:ea typeface="HGP明朝E" pitchFamily="18" charset="-128"/>
                        </a:rPr>
                        <a:t>　利用料の支払い</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明朝E" pitchFamily="18" charset="-128"/>
                          <a:ea typeface="HGP明朝E" pitchFamily="18" charset="-128"/>
                        </a:rPr>
                        <a:t>　月払い方式</a:t>
                      </a:r>
                      <a:endParaRPr lang="en-US" altLang="ja-JP" sz="1600" dirty="0">
                        <a:latin typeface="HGP明朝E" pitchFamily="18" charset="-128"/>
                        <a:ea typeface="HGP明朝E" pitchFamily="18" charset="-128"/>
                      </a:endParaRPr>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21177">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lang="ja-JP" altLang="en-US" sz="1600" b="0" cap="none" spc="0" dirty="0">
                          <a:ln>
                            <a:noFill/>
                          </a:ln>
                          <a:solidFill>
                            <a:schemeClr val="tx1"/>
                          </a:solidFill>
                          <a:effectLst/>
                          <a:latin typeface="HGP明朝E" pitchFamily="18" charset="-128"/>
                          <a:ea typeface="HGP明朝E" pitchFamily="18" charset="-128"/>
                        </a:rPr>
                        <a:t>　入居時の要件　　</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明朝E" pitchFamily="18" charset="-128"/>
                          <a:ea typeface="HGP明朝E" pitchFamily="18" charset="-128"/>
                        </a:rPr>
                        <a:t>　</a:t>
                      </a:r>
                      <a:r>
                        <a:rPr lang="ja-JP" altLang="en-US" sz="1200" dirty="0">
                          <a:latin typeface="HGP明朝E" pitchFamily="18" charset="-128"/>
                          <a:ea typeface="HGP明朝E" pitchFamily="18" charset="-128"/>
                        </a:rPr>
                        <a:t>６５歳以上の方、要介護認定をお受けの方</a:t>
                      </a:r>
                      <a:endParaRPr lang="en-US" altLang="ja-JP" sz="1200" dirty="0">
                        <a:latin typeface="HGP明朝E" pitchFamily="18" charset="-128"/>
                        <a:ea typeface="HGP明朝E" pitchFamily="18" charset="-128"/>
                      </a:endParaRPr>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82386">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lang="ja-JP" altLang="en-US" sz="1600" b="0" cap="none" spc="0" dirty="0">
                          <a:ln>
                            <a:noFill/>
                          </a:ln>
                          <a:solidFill>
                            <a:schemeClr val="tx1"/>
                          </a:solidFill>
                          <a:effectLst/>
                          <a:latin typeface="HGP明朝E" pitchFamily="18" charset="-128"/>
                          <a:ea typeface="HGP明朝E" pitchFamily="18" charset="-128"/>
                        </a:rPr>
                        <a:t>　介護保険　</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lang="ja-JP" altLang="en-US" sz="1600" dirty="0">
                          <a:latin typeface="HGP明朝E" pitchFamily="18" charset="-128"/>
                          <a:ea typeface="HGP明朝E" pitchFamily="18" charset="-128"/>
                        </a:rPr>
                        <a:t>　在宅サービス利用可</a:t>
                      </a:r>
                      <a:endParaRPr kumimoji="1" lang="ja-JP" altLang="en-US" sz="1600" dirty="0"/>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80480">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lang="ja-JP" altLang="en-US" sz="1600" b="0" cap="none" spc="0" dirty="0">
                          <a:ln>
                            <a:noFill/>
                          </a:ln>
                          <a:solidFill>
                            <a:schemeClr val="tx1"/>
                          </a:solidFill>
                          <a:effectLst/>
                          <a:latin typeface="HGP明朝E" pitchFamily="18" charset="-128"/>
                          <a:ea typeface="HGP明朝E" pitchFamily="18" charset="-128"/>
                        </a:rPr>
                        <a:t>　建物概要</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明朝E" pitchFamily="18" charset="-128"/>
                          <a:ea typeface="HGP明朝E" pitchFamily="18" charset="-128"/>
                        </a:rPr>
                        <a:t>　鉄筋２階建て　</a:t>
                      </a:r>
                      <a:r>
                        <a:rPr kumimoji="1" lang="ja-JP" altLang="en-US" sz="1600" dirty="0">
                          <a:latin typeface="HGP明朝E" pitchFamily="18" charset="-128"/>
                          <a:ea typeface="HGP明朝E" pitchFamily="18" charset="-128"/>
                        </a:rPr>
                        <a:t>２５部屋（全個室）</a:t>
                      </a:r>
                      <a:endParaRPr kumimoji="1" lang="en-US" altLang="ja-JP" sz="1600" dirty="0">
                        <a:latin typeface="HGP明朝E" pitchFamily="18" charset="-128"/>
                        <a:ea typeface="HGP明朝E" pitchFamily="18" charset="-128"/>
                      </a:endParaRPr>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32796">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algn="l"/>
                      <a:r>
                        <a:rPr kumimoji="1" lang="ja-JP" altLang="en-US" sz="1600" b="0" cap="none" spc="0" dirty="0">
                          <a:ln>
                            <a:noFill/>
                          </a:ln>
                          <a:solidFill>
                            <a:schemeClr val="tx1"/>
                          </a:solidFill>
                          <a:effectLst/>
                          <a:latin typeface="HGP明朝E" pitchFamily="18" charset="-128"/>
                          <a:ea typeface="HGP明朝E" pitchFamily="18" charset="-128"/>
                        </a:rPr>
                        <a:t>　居　　　室　</a:t>
                      </a:r>
                      <a:r>
                        <a:rPr lang="ja-JP" altLang="en-US" sz="1600" b="0" cap="none" spc="0" dirty="0">
                          <a:ln>
                            <a:noFill/>
                          </a:ln>
                          <a:solidFill>
                            <a:schemeClr val="tx1"/>
                          </a:solidFill>
                          <a:effectLst/>
                          <a:latin typeface="HGP明朝E" pitchFamily="18" charset="-128"/>
                          <a:ea typeface="HGP明朝E" pitchFamily="18" charset="-128"/>
                        </a:rPr>
                        <a:t>　</a:t>
                      </a:r>
                      <a:endParaRPr kumimoji="1" lang="ja-JP" altLang="en-US" sz="1600" b="0" cap="none" spc="0" dirty="0">
                        <a:ln>
                          <a:noFill/>
                        </a:ln>
                        <a:solidFill>
                          <a:schemeClr val="tx1"/>
                        </a:solidFill>
                        <a:effectLst/>
                      </a:endParaRPr>
                    </a:p>
                  </a:txBody>
                  <a:tcPr anchor="ctr">
                    <a:lnL w="28575"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DBF5F9"/>
                    </a:solidFill>
                  </a:tcPr>
                </a:tc>
                <a:tc>
                  <a:txBody>
                    <a:bodyPr/>
                    <a:lstStyle>
                      <a:lvl1pPr marL="0" algn="l" defTabSz="914400" rtl="0" eaLnBrk="1" latinLnBrk="0" hangingPunct="1">
                        <a:defRPr kumimoji="1" sz="1800" kern="1200">
                          <a:solidFill>
                            <a:schemeClr val="tx1"/>
                          </a:solidFill>
                          <a:latin typeface="Constantia"/>
                        </a:defRPr>
                      </a:lvl1pPr>
                      <a:lvl2pPr marL="457200" algn="l" defTabSz="914400" rtl="0" eaLnBrk="1" latinLnBrk="0" hangingPunct="1">
                        <a:defRPr kumimoji="1" sz="1800" kern="1200">
                          <a:solidFill>
                            <a:schemeClr val="tx1"/>
                          </a:solidFill>
                          <a:latin typeface="Constantia"/>
                        </a:defRPr>
                      </a:lvl2pPr>
                      <a:lvl3pPr marL="914400" algn="l" defTabSz="914400" rtl="0" eaLnBrk="1" latinLnBrk="0" hangingPunct="1">
                        <a:defRPr kumimoji="1" sz="1800" kern="1200">
                          <a:solidFill>
                            <a:schemeClr val="tx1"/>
                          </a:solidFill>
                          <a:latin typeface="Constantia"/>
                        </a:defRPr>
                      </a:lvl3pPr>
                      <a:lvl4pPr marL="1371600" algn="l" defTabSz="914400" rtl="0" eaLnBrk="1" latinLnBrk="0" hangingPunct="1">
                        <a:defRPr kumimoji="1" sz="1800" kern="1200">
                          <a:solidFill>
                            <a:schemeClr val="tx1"/>
                          </a:solidFill>
                          <a:latin typeface="Constantia"/>
                        </a:defRPr>
                      </a:lvl4pPr>
                      <a:lvl5pPr marL="1828800" algn="l" defTabSz="914400" rtl="0" eaLnBrk="1" latinLnBrk="0" hangingPunct="1">
                        <a:defRPr kumimoji="1" sz="1800" kern="1200">
                          <a:solidFill>
                            <a:schemeClr val="tx1"/>
                          </a:solidFill>
                          <a:latin typeface="Constantia"/>
                        </a:defRPr>
                      </a:lvl5pPr>
                      <a:lvl6pPr marL="2286000" algn="l" defTabSz="914400" rtl="0" eaLnBrk="1" latinLnBrk="0" hangingPunct="1">
                        <a:defRPr kumimoji="1" sz="1800" kern="1200">
                          <a:solidFill>
                            <a:schemeClr val="tx1"/>
                          </a:solidFill>
                          <a:latin typeface="Constantia"/>
                        </a:defRPr>
                      </a:lvl6pPr>
                      <a:lvl7pPr marL="2743200" algn="l" defTabSz="914400" rtl="0" eaLnBrk="1" latinLnBrk="0" hangingPunct="1">
                        <a:defRPr kumimoji="1" sz="1800" kern="1200">
                          <a:solidFill>
                            <a:schemeClr val="tx1"/>
                          </a:solidFill>
                          <a:latin typeface="Constantia"/>
                        </a:defRPr>
                      </a:lvl7pPr>
                      <a:lvl8pPr marL="3200400" algn="l" defTabSz="914400" rtl="0" eaLnBrk="1" latinLnBrk="0" hangingPunct="1">
                        <a:defRPr kumimoji="1" sz="1800" kern="1200">
                          <a:solidFill>
                            <a:schemeClr val="tx1"/>
                          </a:solidFill>
                          <a:latin typeface="Constantia"/>
                        </a:defRPr>
                      </a:lvl8pPr>
                      <a:lvl9pPr marL="3657600" algn="l" defTabSz="914400" rtl="0" eaLnBrk="1" latinLnBrk="0" hangingPunct="1">
                        <a:defRPr kumimoji="1" sz="1800" kern="1200">
                          <a:solidFill>
                            <a:schemeClr val="tx1"/>
                          </a:solidFill>
                          <a:latin typeface="Constanti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600" dirty="0">
                          <a:latin typeface="HGP明朝E" pitchFamily="18" charset="-128"/>
                          <a:ea typeface="HGP明朝E" pitchFamily="18" charset="-128"/>
                        </a:rPr>
                        <a:t>　スプリンクラー・エアコン・トイレ完備</a:t>
                      </a:r>
                      <a:endParaRPr kumimoji="1" lang="ja-JP" altLang="en-US" sz="1600" dirty="0"/>
                    </a:p>
                  </a:txBody>
                  <a:tcPr anchor="ctr">
                    <a:lnL w="12700" cap="flat" cmpd="sng" algn="ctr">
                      <a:solidFill>
                        <a:srgbClr val="002060"/>
                      </a:solidFill>
                      <a:prstDash val="solid"/>
                      <a:round/>
                      <a:headEnd type="none" w="med" len="med"/>
                      <a:tailEnd type="none" w="med" len="med"/>
                    </a:lnL>
                    <a:lnR w="28575"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28575"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3" name="テキスト ボックス 5"/>
          <p:cNvSpPr txBox="1"/>
          <p:nvPr/>
        </p:nvSpPr>
        <p:spPr>
          <a:xfrm>
            <a:off x="628099" y="1052812"/>
            <a:ext cx="4392488" cy="576065"/>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0F6FC6">
                    <a:lumMod val="75000"/>
                  </a:srgbClr>
                </a:solidFill>
                <a:effectLst>
                  <a:outerShdw blurRad="50800" dist="38100" dir="2700000" algn="tl" rotWithShape="0">
                    <a:prstClr val="black">
                      <a:alpha val="40000"/>
                    </a:prstClr>
                  </a:outerShdw>
                </a:effectLst>
                <a:uLnTx/>
                <a:uFillTx/>
                <a:latin typeface="HGP明朝E"/>
                <a:ea typeface="HGP明朝E"/>
                <a:cs typeface="+mn-cs"/>
              </a:rPr>
              <a:t>■</a:t>
            </a:r>
            <a:r>
              <a:rPr kumimoji="0" lang="ja-JP" altLang="en-US" sz="2400" b="1"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P明朝E"/>
                <a:ea typeface="HGP明朝E"/>
                <a:cs typeface="+mn-cs"/>
              </a:rPr>
              <a:t>施設案内</a:t>
            </a:r>
            <a:endParaRPr kumimoji="0" lang="en-US" altLang="ja-JP" sz="1400" b="0" i="0" u="none" strike="noStrike" kern="0" cap="none" spc="0" normalizeH="0" baseline="0" noProof="0" dirty="0">
              <a:ln>
                <a:noFill/>
              </a:ln>
              <a:solidFill>
                <a:prstClr val="black"/>
              </a:solidFill>
              <a:effectLst/>
              <a:uLnTx/>
              <a:uFillTx/>
              <a:latin typeface="HGP明朝E"/>
              <a:ea typeface="HGP明朝E"/>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E"/>
                <a:ea typeface="HGP明朝E"/>
                <a:cs typeface="+mn-cs"/>
              </a:rPr>
              <a:t>　</a:t>
            </a:r>
            <a:endParaRPr kumimoji="0" lang="en-US" altLang="ja-JP" sz="1400" b="0" i="0" u="none" strike="noStrike" kern="0" cap="none" spc="0" normalizeH="0" baseline="0" noProof="0" dirty="0">
              <a:ln>
                <a:noFill/>
              </a:ln>
              <a:solidFill>
                <a:prstClr val="black"/>
              </a:solidFill>
              <a:effectLst/>
              <a:uLnTx/>
              <a:uFillTx/>
              <a:latin typeface="HGP明朝E"/>
              <a:ea typeface="HGP明朝E"/>
              <a:cs typeface="+mn-cs"/>
            </a:endParaRPr>
          </a:p>
        </p:txBody>
      </p:sp>
      <p:pic>
        <p:nvPicPr>
          <p:cNvPr id="4" name="図 3"/>
          <p:cNvPicPr>
            <a:picLocks noChangeAspect="1"/>
          </p:cNvPicPr>
          <p:nvPr/>
        </p:nvPicPr>
        <p:blipFill>
          <a:blip r:embed="rId2">
            <a:graysc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10533" y="8170733"/>
            <a:ext cx="1854371" cy="1390779"/>
          </a:xfrm>
          <a:prstGeom prst="rect">
            <a:avLst/>
          </a:prstGeom>
          <a:ln>
            <a:noFill/>
          </a:ln>
          <a:effectLst>
            <a:softEdge rad="112500"/>
          </a:effectLst>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2698" y="6779720"/>
            <a:ext cx="1788842" cy="1341632"/>
          </a:xfrm>
          <a:prstGeom prst="rect">
            <a:avLst/>
          </a:prstGeom>
          <a:ln>
            <a:noFill/>
          </a:ln>
          <a:effectLst>
            <a:softEdge rad="112500"/>
          </a:effectLst>
        </p:spPr>
      </p:pic>
      <p:sp>
        <p:nvSpPr>
          <p:cNvPr id="6" name="テキスト ボックス 5"/>
          <p:cNvSpPr txBox="1"/>
          <p:nvPr/>
        </p:nvSpPr>
        <p:spPr>
          <a:xfrm>
            <a:off x="2734702" y="7010099"/>
            <a:ext cx="386265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運営事業者</a:t>
            </a:r>
            <a:endPar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　法人名　　株式会社こもれび</a:t>
            </a:r>
            <a:endPar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　代表者　　小井土匡彦</a:t>
            </a:r>
            <a:endPar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　住　所　　群馬県高崎市緑町１－２－２</a:t>
            </a:r>
            <a:endPar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　電　話　　</a:t>
            </a:r>
            <a:r>
              <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0120-555-334</a:t>
            </a: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　ＨＰ　       </a:t>
            </a:r>
            <a:r>
              <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www.</a:t>
            </a:r>
            <a:r>
              <a:rPr kumimoji="0" lang="en-US" altLang="ja-JP" sz="1200" kern="0" dirty="0">
                <a:solidFill>
                  <a:prstClr val="black"/>
                </a:solidFill>
                <a:latin typeface="AR P丸ゴシック体M" panose="020B0600010101010101" pitchFamily="50" charset="-128"/>
                <a:ea typeface="AR P丸ゴシック体M" panose="020B0600010101010101" pitchFamily="50" charset="-128"/>
              </a:rPr>
              <a:t>komorebi2010.com</a:t>
            </a:r>
            <a:endPar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endParaRPr>
          </a:p>
        </p:txBody>
      </p:sp>
      <p:sp>
        <p:nvSpPr>
          <p:cNvPr id="7" name="テキスト ボックス 6"/>
          <p:cNvSpPr txBox="1"/>
          <p:nvPr/>
        </p:nvSpPr>
        <p:spPr>
          <a:xfrm>
            <a:off x="2742845" y="8556917"/>
            <a:ext cx="376987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実施事業</a:t>
            </a:r>
            <a:endParaRPr kumimoji="0" lang="en-US" altLang="ja-JP"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a:t>
            </a: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通所介護　</a:t>
            </a: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a:t>
            </a: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訪問看護　</a:t>
            </a: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a:t>
            </a: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居宅介護支援</a:t>
            </a:r>
            <a:endParaRPr kumimoji="0" lang="en-US" altLang="ja-JP" sz="1200" kern="0" dirty="0">
              <a:solidFill>
                <a:prstClr val="black"/>
              </a:solidFill>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a:t>
            </a:r>
            <a:r>
              <a:rPr kumimoji="0" lang="ja-JP" altLang="en-US" sz="1200" b="0" i="0" u="none" strike="noStrike" kern="0" cap="none" spc="0" normalizeH="0" baseline="0" noProof="0" dirty="0">
                <a:ln>
                  <a:noFill/>
                </a:ln>
                <a:solidFill>
                  <a:prstClr val="black"/>
                </a:solidFill>
                <a:effectLst/>
                <a:uLnTx/>
                <a:uFillTx/>
                <a:latin typeface="AR P丸ゴシック体M" panose="020B0600010101010101" pitchFamily="50" charset="-128"/>
                <a:ea typeface="AR P丸ゴシック体M" panose="020B0600010101010101" pitchFamily="50" charset="-128"/>
              </a:rPr>
              <a:t>有料老人ホーム   </a:t>
            </a: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a:t>
            </a:r>
            <a:r>
              <a:rPr kumimoji="0" lang="ja-JP" altLang="en-US" sz="1200" b="0" i="0" u="none" strike="noStrike" kern="0" cap="none" spc="0" normalizeH="0" baseline="0" noProof="0" dirty="0">
                <a:ln>
                  <a:noFill/>
                </a:ln>
                <a:solidFill>
                  <a:sysClr val="windowText" lastClr="000000"/>
                </a:solidFill>
                <a:effectLst/>
                <a:uLnTx/>
                <a:uFillTx/>
                <a:latin typeface="AR P丸ゴシック体M" panose="020B0600010101010101" pitchFamily="50" charset="-128"/>
                <a:ea typeface="AR P丸ゴシック体M" panose="020B0600010101010101" pitchFamily="50" charset="-128"/>
              </a:rPr>
              <a:t>サービス付き高齢者向</a:t>
            </a:r>
            <a:r>
              <a:rPr kumimoji="0" lang="ja-JP" altLang="en-US" sz="1200" kern="0" dirty="0">
                <a:solidFill>
                  <a:sysClr val="windowText" lastClr="000000"/>
                </a:solidFill>
                <a:latin typeface="AR P丸ゴシック体M" panose="020B0600010101010101" pitchFamily="50" charset="-128"/>
                <a:ea typeface="AR P丸ゴシック体M" panose="020B0600010101010101" pitchFamily="50" charset="-128"/>
              </a:rPr>
              <a:t>け</a:t>
            </a:r>
            <a:r>
              <a:rPr kumimoji="0" lang="ja-JP" altLang="en-US" sz="1200" b="0" i="0" u="none" strike="noStrike" kern="0" cap="none" spc="0" normalizeH="0" baseline="0" noProof="0" dirty="0">
                <a:ln>
                  <a:noFill/>
                </a:ln>
                <a:solidFill>
                  <a:sysClr val="windowText" lastClr="000000"/>
                </a:solidFill>
                <a:effectLst/>
                <a:uLnTx/>
                <a:uFillTx/>
                <a:latin typeface="AR P丸ゴシック体M" panose="020B0600010101010101" pitchFamily="50" charset="-128"/>
                <a:ea typeface="AR P丸ゴシック体M" panose="020B0600010101010101" pitchFamily="50" charset="-128"/>
              </a:rPr>
              <a:t>住宅</a:t>
            </a:r>
            <a:endParaRPr kumimoji="0" lang="en-US" altLang="ja-JP" sz="1200" b="0" i="0" u="none" strike="noStrike" kern="0" cap="none" spc="0" normalizeH="0" baseline="0" noProof="0" dirty="0">
              <a:ln>
                <a:noFill/>
              </a:ln>
              <a:solidFill>
                <a:sysClr val="windowText" lastClr="000000"/>
              </a:solidFill>
              <a:effectLst/>
              <a:uLnTx/>
              <a:uFillTx/>
              <a:latin typeface="AR P丸ゴシック体M" panose="020B0600010101010101" pitchFamily="50" charset="-128"/>
              <a:ea typeface="AR P丸ゴシック体M" panose="020B0600010101010101"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a:t>
            </a:r>
            <a:r>
              <a:rPr kumimoji="0" lang="ja-JP" altLang="en-US" sz="1200" kern="0" dirty="0">
                <a:solidFill>
                  <a:prstClr val="black"/>
                </a:solidFill>
                <a:latin typeface="AR P丸ゴシック体M" panose="020B0600010101010101" pitchFamily="50" charset="-128"/>
                <a:ea typeface="AR P丸ゴシック体M" panose="020B0600010101010101" pitchFamily="50" charset="-128"/>
              </a:rPr>
              <a:t>放課後等デイサービス　</a:t>
            </a:r>
            <a:r>
              <a:rPr kumimoji="0" lang="ja-JP" altLang="en-US" sz="1200" b="0" i="0" u="none" strike="noStrike" kern="0" cap="none" spc="0" normalizeH="0" baseline="0" noProof="0" dirty="0">
                <a:ln>
                  <a:noFill/>
                </a:ln>
                <a:solidFill>
                  <a:srgbClr val="10CF9B">
                    <a:lumMod val="50000"/>
                  </a:srgbClr>
                </a:solidFill>
                <a:effectLst/>
                <a:uLnTx/>
                <a:uFillTx/>
                <a:latin typeface="AR P丸ゴシック体M" panose="020B0600010101010101" pitchFamily="50" charset="-128"/>
                <a:ea typeface="AR P丸ゴシック体M" panose="020B0600010101010101" pitchFamily="50" charset="-128"/>
              </a:rPr>
              <a:t> ●</a:t>
            </a:r>
            <a:r>
              <a:rPr kumimoji="0" lang="ja-JP" altLang="en-US" sz="1200" kern="0" dirty="0">
                <a:solidFill>
                  <a:prstClr val="black"/>
                </a:solidFill>
                <a:latin typeface="AR P丸ゴシック体M" panose="020B0600010101010101" pitchFamily="50" charset="-128"/>
                <a:ea typeface="AR P丸ゴシック体M" panose="020B0600010101010101" pitchFamily="50" charset="-128"/>
              </a:rPr>
              <a:t>ホットヨガ事業</a:t>
            </a:r>
            <a:endParaRPr kumimoji="0" lang="en-US" altLang="ja-JP" sz="1200" kern="0" dirty="0">
              <a:solidFill>
                <a:prstClr val="black"/>
              </a:solidFill>
              <a:latin typeface="AR P丸ゴシック体M" panose="020B0600010101010101" pitchFamily="50" charset="-128"/>
              <a:ea typeface="AR P丸ゴシック体M" panose="020B0600010101010101" pitchFamily="50" charset="-128"/>
            </a:endParaRPr>
          </a:p>
        </p:txBody>
      </p:sp>
      <p:cxnSp>
        <p:nvCxnSpPr>
          <p:cNvPr id="8" name="直線コネクタ 7"/>
          <p:cNvCxnSpPr/>
          <p:nvPr/>
        </p:nvCxnSpPr>
        <p:spPr>
          <a:xfrm flipV="1">
            <a:off x="2808219" y="8407359"/>
            <a:ext cx="3494112" cy="1"/>
          </a:xfrm>
          <a:prstGeom prst="line">
            <a:avLst/>
          </a:prstGeom>
          <a:noFill/>
          <a:ln w="15875" cap="flat" cmpd="sng" algn="ctr">
            <a:solidFill>
              <a:srgbClr val="002060"/>
            </a:solidFill>
            <a:prstDash val="solid"/>
          </a:ln>
          <a:effectLst/>
        </p:spPr>
      </p:cxnSp>
      <p:cxnSp>
        <p:nvCxnSpPr>
          <p:cNvPr id="9" name="直線コネクタ 8"/>
          <p:cNvCxnSpPr/>
          <p:nvPr/>
        </p:nvCxnSpPr>
        <p:spPr>
          <a:xfrm flipV="1">
            <a:off x="2808219" y="9556043"/>
            <a:ext cx="3494112" cy="1"/>
          </a:xfrm>
          <a:prstGeom prst="line">
            <a:avLst/>
          </a:prstGeom>
          <a:noFill/>
          <a:ln w="15875" cap="flat" cmpd="sng" algn="ctr">
            <a:solidFill>
              <a:srgbClr val="002060"/>
            </a:solidFill>
            <a:prstDash val="solid"/>
          </a:ln>
          <a:effectLst/>
        </p:spPr>
      </p:cxnSp>
      <p:cxnSp>
        <p:nvCxnSpPr>
          <p:cNvPr id="10" name="直線コネクタ 9"/>
          <p:cNvCxnSpPr/>
          <p:nvPr/>
        </p:nvCxnSpPr>
        <p:spPr>
          <a:xfrm flipV="1">
            <a:off x="2769697" y="7010100"/>
            <a:ext cx="3494112" cy="1"/>
          </a:xfrm>
          <a:prstGeom prst="line">
            <a:avLst/>
          </a:prstGeom>
          <a:noFill/>
          <a:ln w="15875" cap="flat" cmpd="sng" algn="ctr">
            <a:solidFill>
              <a:srgbClr val="002060"/>
            </a:solidFill>
            <a:prstDash val="solid"/>
          </a:ln>
          <a:effectLst/>
        </p:spPr>
      </p:cxnSp>
      <p:sp>
        <p:nvSpPr>
          <p:cNvPr id="17" name="フッター プレースホルダー 16"/>
          <p:cNvSpPr>
            <a:spLocks noGrp="1"/>
          </p:cNvSpPr>
          <p:nvPr>
            <p:ph type="ftr" sz="quarter" idx="12"/>
          </p:nvPr>
        </p:nvSpPr>
        <p:spPr>
          <a:xfrm>
            <a:off x="2343150" y="9550118"/>
            <a:ext cx="2171700" cy="481542"/>
          </a:xfrm>
        </p:spPr>
        <p:txBody>
          <a:bodyPr/>
          <a:lstStyle/>
          <a:p>
            <a:r>
              <a:rPr lang="ja-JP" altLang="en-US" sz="1200" dirty="0">
                <a:latin typeface="あくあフォント" pitchFamily="1" charset="-128"/>
                <a:ea typeface="あくあフォント" pitchFamily="1" charset="-128"/>
              </a:rPr>
              <a:t>４</a:t>
            </a:r>
            <a:endParaRPr lang="en-US" altLang="ja-JP" sz="1200" dirty="0">
              <a:latin typeface="あくあフォント" pitchFamily="1" charset="-128"/>
              <a:ea typeface="あくあフォント" pitchFamily="1" charset="-128"/>
            </a:endParaRPr>
          </a:p>
        </p:txBody>
      </p:sp>
      <p:sp>
        <p:nvSpPr>
          <p:cNvPr id="11" name="テキスト ボックス 10">
            <a:extLst>
              <a:ext uri="{FF2B5EF4-FFF2-40B4-BE49-F238E27FC236}">
                <a16:creationId xmlns:a16="http://schemas.microsoft.com/office/drawing/2014/main" id="{AF595A42-20A0-7FF7-4E93-9ACF74CD60D9}"/>
              </a:ext>
            </a:extLst>
          </p:cNvPr>
          <p:cNvSpPr txBox="1"/>
          <p:nvPr/>
        </p:nvSpPr>
        <p:spPr>
          <a:xfrm>
            <a:off x="2442047" y="6624295"/>
            <a:ext cx="4155305" cy="400110"/>
          </a:xfrm>
          <a:prstGeom prst="rect">
            <a:avLst/>
          </a:prstGeom>
          <a:noFill/>
        </p:spPr>
        <p:txBody>
          <a:bodyPr wrap="none" rtlCol="0">
            <a:spAutoFit/>
          </a:bodyPr>
          <a:lstStyle/>
          <a:p>
            <a:r>
              <a:rPr kumimoji="1" lang="ja-JP" altLang="en-US" sz="2000" b="1" dirty="0"/>
              <a:t>お問い合わせ　０４９５－７１－７４１２</a:t>
            </a:r>
          </a:p>
        </p:txBody>
      </p:sp>
    </p:spTree>
    <p:extLst>
      <p:ext uri="{BB962C8B-B14F-4D97-AF65-F5344CB8AC3E}">
        <p14:creationId xmlns:p14="http://schemas.microsoft.com/office/powerpoint/2010/main" val="9066072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692699" y="6661512"/>
            <a:ext cx="5636176" cy="0"/>
          </a:xfrm>
          <a:prstGeom prst="line">
            <a:avLst/>
          </a:prstGeom>
          <a:noFill/>
          <a:ln w="15875" cap="flat" cmpd="sng" algn="ctr">
            <a:solidFill>
              <a:srgbClr val="0F6FC6">
                <a:lumMod val="50000"/>
              </a:srgbClr>
            </a:solidFill>
            <a:prstDash val="solid"/>
          </a:ln>
          <a:effectLst/>
        </p:spPr>
      </p:cxnSp>
      <p:sp>
        <p:nvSpPr>
          <p:cNvPr id="2" name="角丸四角形 1"/>
          <p:cNvSpPr/>
          <p:nvPr/>
        </p:nvSpPr>
        <p:spPr>
          <a:xfrm>
            <a:off x="4481352" y="7322332"/>
            <a:ext cx="1116854" cy="425628"/>
          </a:xfrm>
          <a:prstGeom prst="roundRect">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3" name="テキスト ボックス 5"/>
          <p:cNvSpPr txBox="1"/>
          <p:nvPr/>
        </p:nvSpPr>
        <p:spPr>
          <a:xfrm>
            <a:off x="698435" y="992560"/>
            <a:ext cx="3850862" cy="468982"/>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a:ln>
                  <a:noFill/>
                </a:ln>
                <a:solidFill>
                  <a:srgbClr val="0F6FC6">
                    <a:lumMod val="75000"/>
                  </a:srgbClr>
                </a:solidFill>
                <a:effectLst>
                  <a:outerShdw blurRad="50800" dist="38100" dir="2700000" algn="tl" rotWithShape="0">
                    <a:prstClr val="black">
                      <a:alpha val="40000"/>
                    </a:prstClr>
                  </a:outerShdw>
                </a:effectLst>
                <a:uLnTx/>
                <a:uFillTx/>
                <a:latin typeface="HGP明朝B" pitchFamily="18" charset="-128"/>
                <a:ea typeface="HGP明朝B" pitchFamily="18" charset="-128"/>
              </a:rPr>
              <a:t>■</a:t>
            </a:r>
            <a:r>
              <a:rPr kumimoji="0" lang="ja-JP" altLang="en-US" sz="2000" b="1" kern="0" dirty="0">
                <a:solidFill>
                  <a:schemeClr val="tx1"/>
                </a:solidFill>
                <a:effectLst>
                  <a:outerShdw blurRad="50800" dist="38100" dir="2700000" algn="tl" rotWithShape="0">
                    <a:prstClr val="black">
                      <a:alpha val="40000"/>
                    </a:prstClr>
                  </a:outerShdw>
                </a:effectLst>
                <a:latin typeface="HGP明朝B" pitchFamily="18" charset="-128"/>
                <a:ea typeface="HGP明朝B" pitchFamily="18" charset="-128"/>
              </a:rPr>
              <a:t>スタッフ紹介</a:t>
            </a: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sp>
        <p:nvSpPr>
          <p:cNvPr id="6" name="正方形/長方形 5"/>
          <p:cNvSpPr/>
          <p:nvPr/>
        </p:nvSpPr>
        <p:spPr>
          <a:xfrm>
            <a:off x="875919" y="1488823"/>
            <a:ext cx="207771" cy="1476382"/>
          </a:xfrm>
          <a:prstGeom prst="rect">
            <a:avLst/>
          </a:prstGeom>
          <a:solidFill>
            <a:srgbClr val="10CF9B">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7" name="正方形/長方形 6"/>
          <p:cNvSpPr/>
          <p:nvPr/>
        </p:nvSpPr>
        <p:spPr>
          <a:xfrm flipV="1">
            <a:off x="875919" y="2925906"/>
            <a:ext cx="4624792" cy="49841"/>
          </a:xfrm>
          <a:prstGeom prst="rect">
            <a:avLst/>
          </a:prstGeom>
          <a:solidFill>
            <a:srgbClr val="10CF9B">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9" name="角丸四角形 8"/>
          <p:cNvSpPr/>
          <p:nvPr/>
        </p:nvSpPr>
        <p:spPr>
          <a:xfrm>
            <a:off x="1083690" y="8193360"/>
            <a:ext cx="4355556" cy="624290"/>
          </a:xfrm>
          <a:prstGeom prst="roundRect">
            <a:avLst/>
          </a:prstGeom>
          <a:solidFill>
            <a:srgbClr val="FF9933"/>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grpSp>
        <p:nvGrpSpPr>
          <p:cNvPr id="10" name="グループ化 9"/>
          <p:cNvGrpSpPr/>
          <p:nvPr/>
        </p:nvGrpSpPr>
        <p:grpSpPr>
          <a:xfrm>
            <a:off x="3264186" y="7322332"/>
            <a:ext cx="1177829" cy="421331"/>
            <a:chOff x="3171798" y="7170721"/>
            <a:chExt cx="1177829" cy="421331"/>
          </a:xfrm>
        </p:grpSpPr>
        <p:sp>
          <p:nvSpPr>
            <p:cNvPr id="11" name="角丸四角形 10"/>
            <p:cNvSpPr/>
            <p:nvPr/>
          </p:nvSpPr>
          <p:spPr>
            <a:xfrm>
              <a:off x="3171798" y="7170721"/>
              <a:ext cx="1116854" cy="421331"/>
            </a:xfrm>
            <a:prstGeom prst="roundRect">
              <a:avLst/>
            </a:prstGeom>
            <a:solidFill>
              <a:sysClr val="window" lastClr="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HGP明朝B" pitchFamily="18" charset="-128"/>
                <a:ea typeface="HGP明朝B" pitchFamily="18" charset="-128"/>
              </a:endParaRPr>
            </a:p>
          </p:txBody>
        </p:sp>
        <p:sp>
          <p:nvSpPr>
            <p:cNvPr id="12" name="テキスト ボックス 11"/>
            <p:cNvSpPr txBox="1"/>
            <p:nvPr/>
          </p:nvSpPr>
          <p:spPr>
            <a:xfrm>
              <a:off x="3171798" y="7186368"/>
              <a:ext cx="1177829"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HGP明朝B" pitchFamily="18" charset="-128"/>
                  <a:ea typeface="HGP明朝B" pitchFamily="18" charset="-128"/>
                </a:rPr>
                <a:t>訪問看護</a:t>
              </a:r>
            </a:p>
          </p:txBody>
        </p:sp>
      </p:grpSp>
      <p:grpSp>
        <p:nvGrpSpPr>
          <p:cNvPr id="13" name="グループ化 12"/>
          <p:cNvGrpSpPr/>
          <p:nvPr/>
        </p:nvGrpSpPr>
        <p:grpSpPr>
          <a:xfrm>
            <a:off x="2079534" y="7322332"/>
            <a:ext cx="1184652" cy="406202"/>
            <a:chOff x="2032282" y="7166103"/>
            <a:chExt cx="1184652" cy="406202"/>
          </a:xfrm>
        </p:grpSpPr>
        <p:sp>
          <p:nvSpPr>
            <p:cNvPr id="14" name="角丸四角形 13"/>
            <p:cNvSpPr/>
            <p:nvPr/>
          </p:nvSpPr>
          <p:spPr>
            <a:xfrm>
              <a:off x="2046596" y="7166103"/>
              <a:ext cx="1076707" cy="406202"/>
            </a:xfrm>
            <a:prstGeom prst="roundRect">
              <a:avLst/>
            </a:prstGeom>
            <a:no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HGP明朝B" pitchFamily="18" charset="-128"/>
                <a:ea typeface="HGP明朝B" pitchFamily="18" charset="-128"/>
              </a:endParaRPr>
            </a:p>
          </p:txBody>
        </p:sp>
        <p:sp>
          <p:nvSpPr>
            <p:cNvPr id="15" name="テキスト ボックス 14"/>
            <p:cNvSpPr txBox="1"/>
            <p:nvPr/>
          </p:nvSpPr>
          <p:spPr>
            <a:xfrm>
              <a:off x="2032282" y="7169406"/>
              <a:ext cx="118465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HGP明朝B" pitchFamily="18" charset="-128"/>
                  <a:ea typeface="HGP明朝B" pitchFamily="18" charset="-128"/>
                </a:rPr>
                <a:t>訪問介護</a:t>
              </a:r>
            </a:p>
          </p:txBody>
        </p:sp>
      </p:grpSp>
      <p:sp>
        <p:nvSpPr>
          <p:cNvPr id="16" name="下矢印 15"/>
          <p:cNvSpPr/>
          <p:nvPr/>
        </p:nvSpPr>
        <p:spPr>
          <a:xfrm>
            <a:off x="2381550" y="7772202"/>
            <a:ext cx="484632" cy="355156"/>
          </a:xfrm>
          <a:prstGeom prst="down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7" name="下矢印 16"/>
          <p:cNvSpPr/>
          <p:nvPr/>
        </p:nvSpPr>
        <p:spPr>
          <a:xfrm rot="10800000">
            <a:off x="1233222" y="7832562"/>
            <a:ext cx="484632" cy="355156"/>
          </a:xfrm>
          <a:prstGeom prst="downArrow">
            <a:avLst/>
          </a:prstGeom>
          <a:solidFill>
            <a:srgbClr val="FF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8" name="テキスト ボックス 17"/>
          <p:cNvSpPr txBox="1"/>
          <p:nvPr/>
        </p:nvSpPr>
        <p:spPr>
          <a:xfrm>
            <a:off x="1690018" y="8305438"/>
            <a:ext cx="3053613" cy="400110"/>
          </a:xfrm>
          <a:prstGeom prst="rect">
            <a:avLst/>
          </a:prstGeom>
          <a:noFill/>
          <a:ln>
            <a:noFill/>
          </a:ln>
        </p:spPr>
        <p:txBody>
          <a:bodyPr wrap="square" rtlCol="0">
            <a:spAutoFit/>
          </a:bodyPr>
          <a:lstStyle/>
          <a:p>
            <a:pPr algn="dist"/>
            <a:r>
              <a:rPr lang="ja-JP" altLang="en-US" sz="2000" b="1" dirty="0">
                <a:solidFill>
                  <a:prstClr val="black"/>
                </a:solidFill>
                <a:latin typeface="HGP創英角ﾎﾟｯﾌﾟ体" pitchFamily="50" charset="-128"/>
                <a:ea typeface="HGP創英角ﾎﾟｯﾌﾟ体" pitchFamily="50" charset="-128"/>
              </a:rPr>
              <a:t>ひだまりの家本庄</a:t>
            </a:r>
          </a:p>
        </p:txBody>
      </p:sp>
      <p:sp>
        <p:nvSpPr>
          <p:cNvPr id="19" name="テキスト ボックス 18"/>
          <p:cNvSpPr txBox="1"/>
          <p:nvPr/>
        </p:nvSpPr>
        <p:spPr>
          <a:xfrm>
            <a:off x="614074" y="6687572"/>
            <a:ext cx="5839450" cy="369332"/>
          </a:xfrm>
          <a:prstGeom prst="rect">
            <a:avLst/>
          </a:prstGeom>
          <a:noFill/>
        </p:spPr>
        <p:txBody>
          <a:bodyPr wrap="square" rtlCol="0">
            <a:spAutoFit/>
          </a:bodyPr>
          <a:lstStyle/>
          <a:p>
            <a:r>
              <a:rPr lang="ja-JP" altLang="en-US" dirty="0">
                <a:solidFill>
                  <a:prstClr val="black"/>
                </a:solidFill>
                <a:latin typeface="HGP明朝B" pitchFamily="18" charset="-128"/>
                <a:ea typeface="HGP明朝B" pitchFamily="18" charset="-128"/>
              </a:rPr>
              <a:t>◎ひだまりの家本庄での介護保険等によるサービス提供</a:t>
            </a:r>
            <a:endParaRPr lang="en-US" altLang="ja-JP" dirty="0">
              <a:solidFill>
                <a:prstClr val="black"/>
              </a:solidFill>
              <a:latin typeface="HGP明朝B" pitchFamily="18" charset="-128"/>
              <a:ea typeface="HGP明朝B" pitchFamily="18" charset="-128"/>
            </a:endParaRPr>
          </a:p>
        </p:txBody>
      </p:sp>
      <p:sp>
        <p:nvSpPr>
          <p:cNvPr id="20" name="テキスト ボックス 19"/>
          <p:cNvSpPr txBox="1"/>
          <p:nvPr/>
        </p:nvSpPr>
        <p:spPr>
          <a:xfrm>
            <a:off x="839400" y="8912859"/>
            <a:ext cx="5140173" cy="430887"/>
          </a:xfrm>
          <a:prstGeom prst="rect">
            <a:avLst/>
          </a:prstGeom>
          <a:noFill/>
        </p:spPr>
        <p:txBody>
          <a:bodyPr wrap="square" rtlCol="0">
            <a:spAutoFit/>
          </a:bodyPr>
          <a:lstStyle/>
          <a:p>
            <a:r>
              <a:rPr lang="ja-JP" altLang="en-US" sz="1100" dirty="0">
                <a:solidFill>
                  <a:prstClr val="black"/>
                </a:solidFill>
                <a:latin typeface="AR P丸ゴシック体M" pitchFamily="50" charset="-128"/>
                <a:ea typeface="AR P丸ゴシック体M" pitchFamily="50" charset="-128"/>
              </a:rPr>
              <a:t>安全見守り、食事提供、生活相談、夜間定期巡回は、ひだまりの家のスタッフが</a:t>
            </a:r>
            <a:endParaRPr lang="en-US" altLang="ja-JP" sz="1100" dirty="0">
              <a:solidFill>
                <a:prstClr val="black"/>
              </a:solidFill>
              <a:latin typeface="AR P丸ゴシック体M" pitchFamily="50" charset="-128"/>
              <a:ea typeface="AR P丸ゴシック体M" pitchFamily="50" charset="-128"/>
            </a:endParaRPr>
          </a:p>
          <a:p>
            <a:r>
              <a:rPr lang="ja-JP" altLang="en-US" sz="1100" dirty="0">
                <a:solidFill>
                  <a:prstClr val="black"/>
                </a:solidFill>
                <a:latin typeface="AR P丸ゴシック体M" pitchFamily="50" charset="-128"/>
                <a:ea typeface="AR P丸ゴシック体M" pitchFamily="50" charset="-128"/>
              </a:rPr>
              <a:t>提供いたします。</a:t>
            </a:r>
          </a:p>
        </p:txBody>
      </p:sp>
      <p:sp>
        <p:nvSpPr>
          <p:cNvPr id="22" name="下矢印 21"/>
          <p:cNvSpPr/>
          <p:nvPr/>
        </p:nvSpPr>
        <p:spPr>
          <a:xfrm>
            <a:off x="3496486" y="7772202"/>
            <a:ext cx="484632" cy="355156"/>
          </a:xfrm>
          <a:prstGeom prst="down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grpSp>
        <p:nvGrpSpPr>
          <p:cNvPr id="39" name="グループ化 38"/>
          <p:cNvGrpSpPr/>
          <p:nvPr/>
        </p:nvGrpSpPr>
        <p:grpSpPr>
          <a:xfrm>
            <a:off x="908721" y="7314228"/>
            <a:ext cx="1224135" cy="434223"/>
            <a:chOff x="-2691679" y="6889245"/>
            <a:chExt cx="1224135" cy="458034"/>
          </a:xfrm>
        </p:grpSpPr>
        <p:sp>
          <p:nvSpPr>
            <p:cNvPr id="24" name="テキスト ボックス 23"/>
            <p:cNvSpPr txBox="1"/>
            <p:nvPr/>
          </p:nvSpPr>
          <p:spPr>
            <a:xfrm>
              <a:off x="-2691679" y="6912995"/>
              <a:ext cx="122413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HGP明朝B" pitchFamily="18" charset="-128"/>
                  <a:ea typeface="HGP明朝B" pitchFamily="18" charset="-128"/>
                </a:rPr>
                <a:t>通所介護</a:t>
              </a:r>
              <a:endParaRPr kumimoji="0" lang="en-US" altLang="ja-JP" sz="18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sp>
          <p:nvSpPr>
            <p:cNvPr id="25" name="角丸四角形 24"/>
            <p:cNvSpPr/>
            <p:nvPr/>
          </p:nvSpPr>
          <p:spPr>
            <a:xfrm>
              <a:off x="-2653100" y="6889245"/>
              <a:ext cx="1031244" cy="458034"/>
            </a:xfrm>
            <a:prstGeom prst="roundRect">
              <a:avLst/>
            </a:prstGeom>
            <a:no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HGP明朝B" pitchFamily="18" charset="-128"/>
                <a:ea typeface="HGP明朝B" pitchFamily="18" charset="-128"/>
              </a:endParaRPr>
            </a:p>
          </p:txBody>
        </p:sp>
      </p:grpSp>
      <p:sp>
        <p:nvSpPr>
          <p:cNvPr id="26" name="テキスト ボックス 25"/>
          <p:cNvSpPr txBox="1"/>
          <p:nvPr/>
        </p:nvSpPr>
        <p:spPr>
          <a:xfrm>
            <a:off x="4487742" y="7322332"/>
            <a:ext cx="1116854" cy="369332"/>
          </a:xfrm>
          <a:prstGeom prst="rect">
            <a:avLst/>
          </a:prstGeom>
          <a:noFill/>
        </p:spPr>
        <p:txBody>
          <a:bodyPr wrap="square" rtlCol="0">
            <a:spAutoFit/>
          </a:bodyPr>
          <a:lstStyle/>
          <a:p>
            <a:r>
              <a:rPr lang="ja-JP" altLang="en-US" dirty="0">
                <a:solidFill>
                  <a:prstClr val="black"/>
                </a:solidFill>
                <a:latin typeface="HGP明朝B" pitchFamily="18" charset="-128"/>
                <a:ea typeface="HGP明朝B" pitchFamily="18" charset="-128"/>
              </a:rPr>
              <a:t>訪問診療</a:t>
            </a:r>
          </a:p>
        </p:txBody>
      </p:sp>
      <p:sp>
        <p:nvSpPr>
          <p:cNvPr id="27" name="下矢印 26"/>
          <p:cNvSpPr/>
          <p:nvPr/>
        </p:nvSpPr>
        <p:spPr>
          <a:xfrm>
            <a:off x="4743631" y="7784077"/>
            <a:ext cx="484632" cy="355156"/>
          </a:xfrm>
          <a:prstGeom prst="down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35" name="フッター プレースホルダー 34"/>
          <p:cNvSpPr>
            <a:spLocks noGrp="1"/>
          </p:cNvSpPr>
          <p:nvPr>
            <p:ph type="ftr" sz="quarter" idx="12"/>
          </p:nvPr>
        </p:nvSpPr>
        <p:spPr>
          <a:xfrm>
            <a:off x="2343150" y="9537418"/>
            <a:ext cx="2171700" cy="481542"/>
          </a:xfrm>
        </p:spPr>
        <p:txBody>
          <a:bodyPr/>
          <a:lstStyle/>
          <a:p>
            <a:r>
              <a:rPr lang="ja-JP" altLang="en-US" sz="1200">
                <a:latin typeface="あくあフォント" pitchFamily="1" charset="-128"/>
                <a:ea typeface="あくあフォント" pitchFamily="1" charset="-128"/>
              </a:rPr>
              <a:t>３</a:t>
            </a:r>
            <a:endParaRPr lang="en-US" altLang="ja-JP" sz="1200" dirty="0">
              <a:latin typeface="あくあフォント" pitchFamily="1" charset="-128"/>
              <a:ea typeface="あくあフォント" pitchFamily="1" charset="-128"/>
            </a:endParaRPr>
          </a:p>
        </p:txBody>
      </p:sp>
      <p:sp>
        <p:nvSpPr>
          <p:cNvPr id="48" name="テキスト ボックス 14"/>
          <p:cNvSpPr txBox="1"/>
          <p:nvPr/>
        </p:nvSpPr>
        <p:spPr>
          <a:xfrm>
            <a:off x="2712880" y="1418070"/>
            <a:ext cx="3273984" cy="1419516"/>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fontAlgn="auto">
              <a:spcBef>
                <a:spcPts val="0"/>
              </a:spcBef>
              <a:spcAft>
                <a:spcPts val="0"/>
              </a:spcAft>
              <a:defRPr/>
            </a:pPr>
            <a:r>
              <a:rPr kumimoji="0" lang="ja-JP" altLang="en-US" sz="1400" b="1" kern="0" dirty="0">
                <a:solidFill>
                  <a:srgbClr val="10CF9B">
                    <a:lumMod val="50000"/>
                  </a:srgbClr>
                </a:solidFill>
                <a:latin typeface="HGP明朝B" pitchFamily="18" charset="-128"/>
                <a:ea typeface="HGP明朝B" pitchFamily="18" charset="-128"/>
              </a:rPr>
              <a:t>管理者　　石橋高弘</a:t>
            </a:r>
            <a:endParaRPr kumimoji="0" lang="en-US" altLang="ja-JP" kern="0" dirty="0">
              <a:solidFill>
                <a:prstClr val="black"/>
              </a:solidFill>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1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S明朝E" pitchFamily="18" charset="-128"/>
                <a:ea typeface="HGS明朝E" pitchFamily="18" charset="-128"/>
              </a:rPr>
              <a:t>　</a:t>
            </a:r>
            <a:endParaRPr kumimoji="0" lang="en-US" altLang="ja-JP" sz="1200" b="0" i="0" u="none" strike="noStrike" kern="0" cap="none" spc="0" normalizeH="0" baseline="0" noProof="0" dirty="0">
              <a:ln>
                <a:noFill/>
              </a:ln>
              <a:solidFill>
                <a:prstClr val="black"/>
              </a:solidFill>
              <a:effectLst/>
              <a:uLnTx/>
              <a:uFillTx/>
              <a:latin typeface="HGS明朝E" pitchFamily="18" charset="-128"/>
              <a:ea typeface="HGS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S明朝E" pitchFamily="18" charset="-128"/>
                <a:ea typeface="HGS明朝E" pitchFamily="18" charset="-128"/>
              </a:rPr>
              <a:t>血液型　　</a:t>
            </a:r>
            <a:r>
              <a:rPr kumimoji="0" lang="ja-JP" altLang="en-US" sz="1200" kern="0" dirty="0">
                <a:solidFill>
                  <a:prstClr val="black"/>
                </a:solidFill>
                <a:latin typeface="HGS明朝E" pitchFamily="18" charset="-128"/>
                <a:ea typeface="HGS明朝E" pitchFamily="18" charset="-128"/>
              </a:rPr>
              <a:t>Ａ</a:t>
            </a:r>
            <a:r>
              <a:rPr kumimoji="0" lang="ja-JP" altLang="en-US" sz="1200" b="0" i="0" u="none" strike="noStrike" kern="0" cap="none" spc="0" normalizeH="0" baseline="0" noProof="0" dirty="0">
                <a:ln>
                  <a:noFill/>
                </a:ln>
                <a:solidFill>
                  <a:prstClr val="black"/>
                </a:solidFill>
                <a:effectLst/>
                <a:uLnTx/>
                <a:uFillTx/>
                <a:latin typeface="HGS明朝E" pitchFamily="18" charset="-128"/>
                <a:ea typeface="HGS明朝E" pitchFamily="18" charset="-128"/>
              </a:rPr>
              <a:t>型</a:t>
            </a:r>
            <a:endParaRPr kumimoji="0" lang="en-US" altLang="ja-JP" sz="1200" b="0" i="0" u="none" strike="noStrike" kern="0" cap="none" spc="0" normalizeH="0" baseline="0" noProof="0" dirty="0">
              <a:ln>
                <a:noFill/>
              </a:ln>
              <a:solidFill>
                <a:prstClr val="black"/>
              </a:solidFill>
              <a:effectLst/>
              <a:uLnTx/>
              <a:uFillTx/>
              <a:latin typeface="HGS明朝E" pitchFamily="18" charset="-128"/>
              <a:ea typeface="HGS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S明朝E" pitchFamily="18" charset="-128"/>
                <a:ea typeface="HGS明朝E" pitchFamily="18" charset="-128"/>
              </a:rPr>
              <a:t>出身地　　高崎市</a:t>
            </a:r>
            <a:endParaRPr kumimoji="0" lang="en-US" altLang="ja-JP" sz="1200" b="0" i="0" u="none" strike="noStrike" kern="0" cap="none" spc="0" normalizeH="0" baseline="0" noProof="0" dirty="0">
              <a:ln>
                <a:noFill/>
              </a:ln>
              <a:solidFill>
                <a:prstClr val="black"/>
              </a:solidFill>
              <a:effectLst/>
              <a:uLnTx/>
              <a:uFillTx/>
              <a:latin typeface="HGS明朝E" pitchFamily="18" charset="-128"/>
              <a:ea typeface="HGS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S明朝E" pitchFamily="18" charset="-128"/>
                <a:ea typeface="HGS明朝E" pitchFamily="18" charset="-128"/>
              </a:rPr>
              <a:t>資　格　　</a:t>
            </a:r>
            <a:r>
              <a:rPr kumimoji="0" lang="ja-JP" altLang="en-US" sz="1200" kern="0" dirty="0">
                <a:solidFill>
                  <a:prstClr val="black"/>
                </a:solidFill>
                <a:latin typeface="HGS明朝E" pitchFamily="18" charset="-128"/>
                <a:ea typeface="HGS明朝E" pitchFamily="18" charset="-128"/>
              </a:rPr>
              <a:t>介護支援専門員</a:t>
            </a:r>
            <a:endParaRPr kumimoji="0" lang="en-US" altLang="ja-JP" sz="1200" b="0" i="0" u="none" strike="noStrike" kern="0" cap="none" spc="0" normalizeH="0" baseline="0" noProof="0" dirty="0">
              <a:ln>
                <a:noFill/>
              </a:ln>
              <a:solidFill>
                <a:prstClr val="black"/>
              </a:solidFill>
              <a:effectLst/>
              <a:uLnTx/>
              <a:uFillTx/>
              <a:latin typeface="HGS明朝E" pitchFamily="18" charset="-128"/>
              <a:ea typeface="HGS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S明朝E" pitchFamily="18" charset="-128"/>
                <a:ea typeface="HGS明朝E" pitchFamily="18" charset="-128"/>
              </a:rPr>
              <a:t>趣　味　　山歩き、読書、食べ歩き</a:t>
            </a:r>
          </a:p>
        </p:txBody>
      </p:sp>
      <p:sp>
        <p:nvSpPr>
          <p:cNvPr id="49" name="正方形/長方形 48"/>
          <p:cNvSpPr/>
          <p:nvPr/>
        </p:nvSpPr>
        <p:spPr>
          <a:xfrm>
            <a:off x="839858" y="2975747"/>
            <a:ext cx="5613666" cy="646331"/>
          </a:xfrm>
          <a:prstGeom prst="rect">
            <a:avLst/>
          </a:prstGeom>
        </p:spPr>
        <p:txBody>
          <a:bodyPr wrap="square">
            <a:spAutoFit/>
          </a:bodyPr>
          <a:lstStyle/>
          <a:p>
            <a:r>
              <a:rPr lang="ja-JP" altLang="en-US" sz="1200" dirty="0">
                <a:solidFill>
                  <a:prstClr val="black"/>
                </a:solidFill>
                <a:latin typeface="HGP明朝B" pitchFamily="18" charset="-128"/>
                <a:ea typeface="HGP明朝B" pitchFamily="18" charset="-128"/>
              </a:rPr>
              <a:t>利用者様の喜びある生活の応援を職員一同全力でやらせて頂きます。</a:t>
            </a:r>
            <a:endParaRPr lang="en-US" altLang="ja-JP" sz="1200" dirty="0">
              <a:solidFill>
                <a:prstClr val="black"/>
              </a:solidFill>
              <a:latin typeface="HGP明朝B" pitchFamily="18" charset="-128"/>
              <a:ea typeface="HGP明朝B" pitchFamily="18" charset="-128"/>
            </a:endParaRPr>
          </a:p>
          <a:p>
            <a:r>
              <a:rPr lang="ja-JP" altLang="en-US" sz="1200" dirty="0">
                <a:solidFill>
                  <a:prstClr val="black"/>
                </a:solidFill>
                <a:latin typeface="HGP明朝B" pitchFamily="18" charset="-128"/>
                <a:ea typeface="HGP明朝B" pitchFamily="18" charset="-128"/>
              </a:rPr>
              <a:t>ひだまりで出逢えたご縁に感謝しています。</a:t>
            </a:r>
            <a:endParaRPr lang="en-US" altLang="ja-JP" sz="1200" dirty="0">
              <a:solidFill>
                <a:prstClr val="black"/>
              </a:solidFill>
              <a:latin typeface="HGP明朝B" pitchFamily="18" charset="-128"/>
              <a:ea typeface="HGP明朝B" pitchFamily="18" charset="-128"/>
            </a:endParaRPr>
          </a:p>
          <a:p>
            <a:endParaRPr lang="en-US" altLang="ja-JP" sz="1200" dirty="0">
              <a:solidFill>
                <a:prstClr val="black"/>
              </a:solidFill>
              <a:latin typeface="HGP明朝B" pitchFamily="18" charset="-128"/>
              <a:ea typeface="HGP明朝B" pitchFamily="18" charset="-128"/>
            </a:endParaRPr>
          </a:p>
        </p:txBody>
      </p:sp>
      <p:pic>
        <p:nvPicPr>
          <p:cNvPr id="41" name="図 40">
            <a:extLst>
              <a:ext uri="{FF2B5EF4-FFF2-40B4-BE49-F238E27FC236}">
                <a16:creationId xmlns:a16="http://schemas.microsoft.com/office/drawing/2014/main" id="{235DF3CF-F41C-8664-60A4-E58204ABFD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696847">
            <a:off x="3795666" y="3632643"/>
            <a:ext cx="1859933" cy="1394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図 20">
            <a:extLst>
              <a:ext uri="{FF2B5EF4-FFF2-40B4-BE49-F238E27FC236}">
                <a16:creationId xmlns:a16="http://schemas.microsoft.com/office/drawing/2014/main" id="{C17819E0-B863-B43A-661E-201FFF6926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155" y="1677151"/>
            <a:ext cx="1444428" cy="1083947"/>
          </a:xfrm>
          <a:prstGeom prst="rect">
            <a:avLst/>
          </a:prstGeom>
        </p:spPr>
      </p:pic>
      <p:pic>
        <p:nvPicPr>
          <p:cNvPr id="1026" name="Picture 2">
            <a:extLst>
              <a:ext uri="{FF2B5EF4-FFF2-40B4-BE49-F238E27FC236}">
                <a16:creationId xmlns:a16="http://schemas.microsoft.com/office/drawing/2014/main" id="{4E2440AF-F68D-CFBD-2BBE-88040D175DE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2699" y="5119479"/>
            <a:ext cx="1886160" cy="1413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a:extLst>
              <a:ext uri="{FF2B5EF4-FFF2-40B4-BE49-F238E27FC236}">
                <a16:creationId xmlns:a16="http://schemas.microsoft.com/office/drawing/2014/main" id="{1532765E-DFD6-AA31-3EF5-ED1176FB9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6779" y="4185665"/>
            <a:ext cx="1522342" cy="20297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a:extLst>
              <a:ext uri="{FF2B5EF4-FFF2-40B4-BE49-F238E27FC236}">
                <a16:creationId xmlns:a16="http://schemas.microsoft.com/office/drawing/2014/main" id="{93C9E9FD-0A27-D245-E26C-44207F5C46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068" y="4660837"/>
            <a:ext cx="1430276" cy="1907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2">
            <a:extLst>
              <a:ext uri="{FF2B5EF4-FFF2-40B4-BE49-F238E27FC236}">
                <a16:creationId xmlns:a16="http://schemas.microsoft.com/office/drawing/2014/main" id="{1DD3F5E7-740E-22FF-5523-3E5973693A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959217">
            <a:off x="954859" y="3548354"/>
            <a:ext cx="1257687" cy="16756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9489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472891" y="8243670"/>
            <a:ext cx="1983507" cy="1123439"/>
          </a:xfrm>
          <a:prstGeom prst="round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98447" y="1096506"/>
            <a:ext cx="5350833" cy="400110"/>
          </a:xfrm>
          <a:prstGeom prst="rect">
            <a:avLst/>
          </a:prstGeom>
          <a:noFill/>
        </p:spPr>
        <p:txBody>
          <a:bodyPr wrap="square" rtlCol="0">
            <a:spAutoFit/>
          </a:bodyPr>
          <a:lstStyle/>
          <a:p>
            <a:r>
              <a:rPr lang="ja-JP" altLang="en-US" sz="2000" b="1" dirty="0">
                <a:solidFill>
                  <a:srgbClr val="0F6FC6">
                    <a:lumMod val="75000"/>
                  </a:srgbClr>
                </a:solidFill>
                <a:effectLst>
                  <a:outerShdw blurRad="50800" dist="38100" dir="2700000" algn="tl" rotWithShape="0">
                    <a:prstClr val="black">
                      <a:alpha val="40000"/>
                    </a:prstClr>
                  </a:outerShdw>
                </a:effectLst>
                <a:latin typeface="HGS明朝B" pitchFamily="18" charset="-128"/>
                <a:ea typeface="HGS明朝B" pitchFamily="18" charset="-128"/>
              </a:rPr>
              <a:t>■</a:t>
            </a:r>
            <a:r>
              <a:rPr lang="ja-JP" altLang="en-US" sz="2000"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rPr>
              <a:t>ひだまりの家本庄　</a:t>
            </a:r>
            <a:r>
              <a:rPr lang="ja-JP" altLang="en-US" sz="1400"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rPr>
              <a:t>住宅型有料老人ホーム</a:t>
            </a:r>
            <a:endParaRPr lang="en-US" altLang="ja-JP" sz="1400"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endParaRPr>
          </a:p>
        </p:txBody>
      </p:sp>
      <p:sp>
        <p:nvSpPr>
          <p:cNvPr id="33" name="テキスト ボックス 32"/>
          <p:cNvSpPr txBox="1"/>
          <p:nvPr/>
        </p:nvSpPr>
        <p:spPr>
          <a:xfrm>
            <a:off x="2481883" y="3792042"/>
            <a:ext cx="2434808" cy="307777"/>
          </a:xfrm>
          <a:prstGeom prst="rect">
            <a:avLst/>
          </a:prstGeom>
          <a:noFill/>
        </p:spPr>
        <p:txBody>
          <a:bodyPr wrap="square" rtlCol="0">
            <a:spAutoFit/>
          </a:bodyPr>
          <a:lstStyle/>
          <a:p>
            <a:r>
              <a:rPr kumimoji="1" lang="ja-JP" altLang="en-US" sz="1400" b="1" dirty="0">
                <a:latin typeface="HG丸ｺﾞｼｯｸM-PRO" pitchFamily="50" charset="-128"/>
                <a:ea typeface="HG丸ｺﾞｼｯｸM-PRO" pitchFamily="50" charset="-128"/>
              </a:rPr>
              <a:t>共有洗面コーナー</a:t>
            </a:r>
          </a:p>
        </p:txBody>
      </p:sp>
      <p:sp>
        <p:nvSpPr>
          <p:cNvPr id="35" name="テキスト ボックス 34"/>
          <p:cNvSpPr txBox="1"/>
          <p:nvPr/>
        </p:nvSpPr>
        <p:spPr>
          <a:xfrm>
            <a:off x="4472891" y="1730283"/>
            <a:ext cx="719564" cy="338554"/>
          </a:xfrm>
          <a:prstGeom prst="rect">
            <a:avLst/>
          </a:prstGeom>
          <a:noFill/>
        </p:spPr>
        <p:txBody>
          <a:bodyPr wrap="square" rtlCol="0">
            <a:spAutoFit/>
          </a:bodyPr>
          <a:lstStyle/>
          <a:p>
            <a:r>
              <a:rPr kumimoji="1" lang="ja-JP" altLang="en-US" sz="1600" b="1" dirty="0">
                <a:latin typeface="HG丸ｺﾞｼｯｸM-PRO" pitchFamily="50" charset="-128"/>
                <a:ea typeface="HG丸ｺﾞｼｯｸM-PRO" pitchFamily="50" charset="-128"/>
              </a:rPr>
              <a:t>食堂</a:t>
            </a:r>
          </a:p>
        </p:txBody>
      </p:sp>
      <p:sp>
        <p:nvSpPr>
          <p:cNvPr id="36" name="テキスト ボックス 35"/>
          <p:cNvSpPr txBox="1"/>
          <p:nvPr/>
        </p:nvSpPr>
        <p:spPr>
          <a:xfrm>
            <a:off x="4562690" y="3783628"/>
            <a:ext cx="1160782" cy="307777"/>
          </a:xfrm>
          <a:prstGeom prst="rect">
            <a:avLst/>
          </a:prstGeom>
          <a:noFill/>
        </p:spPr>
        <p:txBody>
          <a:bodyPr wrap="square" rtlCol="0">
            <a:spAutoFit/>
          </a:bodyPr>
          <a:lstStyle/>
          <a:p>
            <a:r>
              <a:rPr kumimoji="1" lang="ja-JP" altLang="en-US" sz="1400" b="1" dirty="0">
                <a:latin typeface="HG丸ｺﾞｼｯｸM-PRO" pitchFamily="50" charset="-128"/>
                <a:ea typeface="HG丸ｺﾞｼｯｸM-PRO" pitchFamily="50" charset="-128"/>
              </a:rPr>
              <a:t>廊下</a:t>
            </a:r>
          </a:p>
        </p:txBody>
      </p:sp>
      <p:cxnSp>
        <p:nvCxnSpPr>
          <p:cNvPr id="37" name="直線コネクタ 36"/>
          <p:cNvCxnSpPr/>
          <p:nvPr/>
        </p:nvCxnSpPr>
        <p:spPr>
          <a:xfrm>
            <a:off x="285222" y="5713150"/>
            <a:ext cx="6456146" cy="0"/>
          </a:xfrm>
          <a:prstGeom prst="line">
            <a:avLst/>
          </a:prstGeom>
          <a:noFill/>
          <a:ln w="15875" cap="flat" cmpd="sng" algn="ctr">
            <a:solidFill>
              <a:srgbClr val="002060"/>
            </a:solidFill>
            <a:prstDash val="solid"/>
          </a:ln>
          <a:effectLst/>
        </p:spPr>
      </p:cxnSp>
      <p:sp>
        <p:nvSpPr>
          <p:cNvPr id="47" name="テキスト ボックス 46"/>
          <p:cNvSpPr txBox="1"/>
          <p:nvPr/>
        </p:nvSpPr>
        <p:spPr>
          <a:xfrm>
            <a:off x="467579" y="3792363"/>
            <a:ext cx="2050005" cy="307777"/>
          </a:xfrm>
          <a:prstGeom prst="rect">
            <a:avLst/>
          </a:prstGeom>
          <a:noFill/>
        </p:spPr>
        <p:txBody>
          <a:bodyPr wrap="square" rtlCol="0">
            <a:spAutoFit/>
          </a:bodyPr>
          <a:lstStyle/>
          <a:p>
            <a:r>
              <a:rPr kumimoji="1" lang="ja-JP" altLang="en-US" sz="1400" b="1" dirty="0">
                <a:latin typeface="HG丸ｺﾞｼｯｸM-PRO" pitchFamily="50" charset="-128"/>
                <a:ea typeface="HG丸ｺﾞｼｯｸM-PRO" pitchFamily="50" charset="-128"/>
              </a:rPr>
              <a:t>食堂畳スペース</a:t>
            </a:r>
          </a:p>
        </p:txBody>
      </p:sp>
      <p:sp>
        <p:nvSpPr>
          <p:cNvPr id="48" name="テキスト ボックス 47"/>
          <p:cNvSpPr txBox="1"/>
          <p:nvPr/>
        </p:nvSpPr>
        <p:spPr>
          <a:xfrm>
            <a:off x="2481883" y="1714020"/>
            <a:ext cx="990158" cy="338554"/>
          </a:xfrm>
          <a:prstGeom prst="rect">
            <a:avLst/>
          </a:prstGeom>
          <a:noFill/>
        </p:spPr>
        <p:txBody>
          <a:bodyPr wrap="square" rtlCol="0">
            <a:spAutoFit/>
          </a:bodyPr>
          <a:lstStyle/>
          <a:p>
            <a:r>
              <a:rPr lang="ja-JP" altLang="en-US" sz="1600" b="1" dirty="0">
                <a:latin typeface="HG丸ｺﾞｼｯｸM-PRO" pitchFamily="50" charset="-128"/>
                <a:ea typeface="HG丸ｺﾞｼｯｸM-PRO" pitchFamily="50" charset="-128"/>
              </a:rPr>
              <a:t>相談室</a:t>
            </a:r>
            <a:endParaRPr kumimoji="1" lang="ja-JP" altLang="en-US" sz="1600" b="1" dirty="0">
              <a:latin typeface="HG丸ｺﾞｼｯｸM-PRO" pitchFamily="50" charset="-128"/>
              <a:ea typeface="HG丸ｺﾞｼｯｸM-PRO" pitchFamily="50" charset="-128"/>
            </a:endParaRPr>
          </a:p>
        </p:txBody>
      </p:sp>
      <p:sp>
        <p:nvSpPr>
          <p:cNvPr id="49" name="テキスト ボックス 48"/>
          <p:cNvSpPr txBox="1"/>
          <p:nvPr/>
        </p:nvSpPr>
        <p:spPr>
          <a:xfrm>
            <a:off x="436278" y="5829409"/>
            <a:ext cx="2009987" cy="307777"/>
          </a:xfrm>
          <a:prstGeom prst="rect">
            <a:avLst/>
          </a:prstGeom>
          <a:noFill/>
        </p:spPr>
        <p:txBody>
          <a:bodyPr wrap="square" rtlCol="0">
            <a:spAutoFit/>
          </a:bodyPr>
          <a:lstStyle/>
          <a:p>
            <a:r>
              <a:rPr lang="ja-JP" altLang="en-US" sz="1400" b="1" dirty="0">
                <a:latin typeface="HG丸ｺﾞｼｯｸM-PRO" pitchFamily="50" charset="-128"/>
                <a:ea typeface="HG丸ｺﾞｼｯｸM-PRO" pitchFamily="50" charset="-128"/>
              </a:rPr>
              <a:t>居室（スタンダード）</a:t>
            </a:r>
            <a:endParaRPr kumimoji="1" lang="ja-JP" altLang="en-US" sz="1400" b="1" dirty="0">
              <a:latin typeface="HG丸ｺﾞｼｯｸM-PRO" pitchFamily="50" charset="-128"/>
              <a:ea typeface="HG丸ｺﾞｼｯｸM-PRO" pitchFamily="50" charset="-128"/>
            </a:endParaRPr>
          </a:p>
        </p:txBody>
      </p:sp>
      <p:sp>
        <p:nvSpPr>
          <p:cNvPr id="51" name="テキスト ボックス 50"/>
          <p:cNvSpPr txBox="1"/>
          <p:nvPr/>
        </p:nvSpPr>
        <p:spPr>
          <a:xfrm>
            <a:off x="436278" y="7630153"/>
            <a:ext cx="1190376" cy="307777"/>
          </a:xfrm>
          <a:prstGeom prst="rect">
            <a:avLst/>
          </a:prstGeom>
          <a:noFill/>
        </p:spPr>
        <p:txBody>
          <a:bodyPr wrap="square" rtlCol="0">
            <a:spAutoFit/>
          </a:bodyPr>
          <a:lstStyle/>
          <a:p>
            <a:r>
              <a:rPr lang="ja-JP" altLang="en-US" sz="1400" b="1" dirty="0">
                <a:latin typeface="HG丸ｺﾞｼｯｸM-PRO" pitchFamily="50" charset="-128"/>
                <a:ea typeface="HG丸ｺﾞｼｯｸM-PRO" pitchFamily="50" charset="-128"/>
              </a:rPr>
              <a:t>室内</a:t>
            </a:r>
            <a:r>
              <a:rPr kumimoji="1" lang="ja-JP" altLang="en-US" sz="1400" b="1" dirty="0">
                <a:latin typeface="HG丸ｺﾞｼｯｸM-PRO" pitchFamily="50" charset="-128"/>
                <a:ea typeface="HG丸ｺﾞｼｯｸM-PRO" pitchFamily="50" charset="-128"/>
              </a:rPr>
              <a:t>トイレ</a:t>
            </a:r>
          </a:p>
        </p:txBody>
      </p:sp>
      <p:sp>
        <p:nvSpPr>
          <p:cNvPr id="10" name="フッター プレースホルダー 9"/>
          <p:cNvSpPr>
            <a:spLocks noGrp="1"/>
          </p:cNvSpPr>
          <p:nvPr>
            <p:ph type="ftr" sz="quarter" idx="12"/>
          </p:nvPr>
        </p:nvSpPr>
        <p:spPr>
          <a:xfrm>
            <a:off x="2644779" y="9545960"/>
            <a:ext cx="1832997" cy="360040"/>
          </a:xfrm>
        </p:spPr>
        <p:txBody>
          <a:bodyPr/>
          <a:lstStyle/>
          <a:p>
            <a:r>
              <a:rPr lang="ja-JP" altLang="en-US" sz="1200" dirty="0">
                <a:latin typeface="あくあフォント" pitchFamily="1" charset="-128"/>
                <a:ea typeface="あくあフォント" pitchFamily="1" charset="-128"/>
              </a:rPr>
              <a:t>５</a:t>
            </a:r>
            <a:endParaRPr lang="en-US" altLang="ja-JP" sz="1200" dirty="0">
              <a:latin typeface="あくあフォント" pitchFamily="1" charset="-128"/>
              <a:ea typeface="あくあフォント" pitchFamily="1" charset="-128"/>
            </a:endParaRPr>
          </a:p>
        </p:txBody>
      </p:sp>
      <p:sp>
        <p:nvSpPr>
          <p:cNvPr id="32" name="テキスト ボックス 31"/>
          <p:cNvSpPr txBox="1"/>
          <p:nvPr/>
        </p:nvSpPr>
        <p:spPr>
          <a:xfrm>
            <a:off x="2564677" y="5849610"/>
            <a:ext cx="990158" cy="307777"/>
          </a:xfrm>
          <a:prstGeom prst="rect">
            <a:avLst/>
          </a:prstGeom>
          <a:noFill/>
        </p:spPr>
        <p:txBody>
          <a:bodyPr wrap="square" rtlCol="0">
            <a:spAutoFit/>
          </a:bodyPr>
          <a:lstStyle/>
          <a:p>
            <a:r>
              <a:rPr lang="ja-JP" altLang="en-US" sz="1400" b="1" dirty="0">
                <a:latin typeface="HG丸ｺﾞｼｯｸM-PRO" pitchFamily="50" charset="-128"/>
                <a:ea typeface="HG丸ｺﾞｼｯｸM-PRO" pitchFamily="50" charset="-128"/>
              </a:rPr>
              <a:t>布団</a:t>
            </a:r>
            <a:r>
              <a:rPr kumimoji="1" lang="ja-JP" altLang="en-US" sz="1400" b="1" dirty="0">
                <a:latin typeface="HG丸ｺﾞｼｯｸM-PRO" pitchFamily="50" charset="-128"/>
                <a:ea typeface="HG丸ｺﾞｼｯｸM-PRO" pitchFamily="50" charset="-128"/>
              </a:rPr>
              <a:t>敷き</a:t>
            </a:r>
          </a:p>
        </p:txBody>
      </p:sp>
      <p:pic>
        <p:nvPicPr>
          <p:cNvPr id="4" name="図 3"/>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4492901" y="6124517"/>
            <a:ext cx="1956908" cy="1467681"/>
          </a:xfrm>
          <a:prstGeom prst="rect">
            <a:avLst/>
          </a:prstGeom>
        </p:spPr>
      </p:pic>
      <p:sp>
        <p:nvSpPr>
          <p:cNvPr id="34" name="テキスト ボックス 33"/>
          <p:cNvSpPr txBox="1"/>
          <p:nvPr/>
        </p:nvSpPr>
        <p:spPr>
          <a:xfrm>
            <a:off x="4481196" y="5849610"/>
            <a:ext cx="1995211" cy="307777"/>
          </a:xfrm>
          <a:prstGeom prst="rect">
            <a:avLst/>
          </a:prstGeom>
          <a:noFill/>
        </p:spPr>
        <p:txBody>
          <a:bodyPr wrap="square" rtlCol="0">
            <a:spAutoFit/>
          </a:bodyPr>
          <a:lstStyle/>
          <a:p>
            <a:r>
              <a:rPr lang="ja-JP" altLang="en-US" sz="1400" b="1" dirty="0">
                <a:latin typeface="HG丸ｺﾞｼｯｸM-PRO" pitchFamily="50" charset="-128"/>
                <a:ea typeface="HG丸ｺﾞｼｯｸM-PRO" pitchFamily="50" charset="-128"/>
              </a:rPr>
              <a:t>来客時仕様</a:t>
            </a:r>
            <a:endParaRPr kumimoji="1" lang="ja-JP" altLang="en-US" sz="1400" b="1" dirty="0">
              <a:latin typeface="HG丸ｺﾞｼｯｸM-PRO" pitchFamily="50" charset="-128"/>
              <a:ea typeface="HG丸ｺﾞｼｯｸM-PRO" pitchFamily="50" charset="-128"/>
            </a:endParaRPr>
          </a:p>
        </p:txBody>
      </p:sp>
      <p:sp>
        <p:nvSpPr>
          <p:cNvPr id="38" name="テキスト ボックス 37"/>
          <p:cNvSpPr txBox="1"/>
          <p:nvPr/>
        </p:nvSpPr>
        <p:spPr>
          <a:xfrm>
            <a:off x="4507914" y="8265368"/>
            <a:ext cx="2081507" cy="830997"/>
          </a:xfrm>
          <a:prstGeom prst="rect">
            <a:avLst/>
          </a:prstGeom>
          <a:noFill/>
        </p:spPr>
        <p:txBody>
          <a:bodyPr wrap="square" rtlCol="0">
            <a:spAutoFit/>
          </a:bodyPr>
          <a:lstStyle/>
          <a:p>
            <a:r>
              <a:rPr lang="ja-JP" altLang="en-US" sz="1200" b="1" dirty="0">
                <a:latin typeface="AR丸ゴシック体M" pitchFamily="49" charset="-128"/>
                <a:ea typeface="AR丸ゴシック体M" pitchFamily="49" charset="-128"/>
              </a:rPr>
              <a:t>全２５室　</a:t>
            </a:r>
            <a:endParaRPr lang="en-US" altLang="ja-JP" sz="1200" b="1" dirty="0">
              <a:latin typeface="AR丸ゴシック体M" pitchFamily="49" charset="-128"/>
              <a:ea typeface="AR丸ゴシック体M" pitchFamily="49" charset="-128"/>
            </a:endParaRPr>
          </a:p>
          <a:p>
            <a:r>
              <a:rPr lang="ja-JP" altLang="en-US" sz="1200" b="1" dirty="0">
                <a:latin typeface="AR丸ゴシック体M" pitchFamily="49" charset="-128"/>
                <a:ea typeface="AR丸ゴシック体M" pitchFamily="49" charset="-128"/>
              </a:rPr>
              <a:t>トイレ・洗面・</a:t>
            </a:r>
            <a:r>
              <a:rPr kumimoji="1" lang="ja-JP" altLang="en-US" sz="1200" b="1" dirty="0">
                <a:latin typeface="AR丸ゴシック体M" pitchFamily="49" charset="-128"/>
                <a:ea typeface="AR丸ゴシック体M" pitchFamily="49" charset="-128"/>
              </a:rPr>
              <a:t>エアコン</a:t>
            </a:r>
            <a:endParaRPr kumimoji="1" lang="en-US" altLang="ja-JP" sz="1200" b="1" dirty="0">
              <a:latin typeface="AR丸ゴシック体M" pitchFamily="49" charset="-128"/>
              <a:ea typeface="AR丸ゴシック体M" pitchFamily="49" charset="-128"/>
            </a:endParaRPr>
          </a:p>
          <a:p>
            <a:r>
              <a:rPr kumimoji="1" lang="ja-JP" altLang="en-US" sz="1200" b="1" dirty="0">
                <a:latin typeface="AR丸ゴシック体M" pitchFamily="49" charset="-128"/>
                <a:ea typeface="AR丸ゴシック体M" pitchFamily="49" charset="-128"/>
              </a:rPr>
              <a:t>ナースコール</a:t>
            </a:r>
            <a:endParaRPr kumimoji="1" lang="en-US" altLang="ja-JP" sz="1200" b="1" dirty="0">
              <a:latin typeface="AR丸ゴシック体M" pitchFamily="49" charset="-128"/>
              <a:ea typeface="AR丸ゴシック体M" pitchFamily="49" charset="-128"/>
            </a:endParaRPr>
          </a:p>
          <a:p>
            <a:r>
              <a:rPr lang="ja-JP" altLang="en-US" sz="1200" b="1" dirty="0">
                <a:latin typeface="AR丸ゴシック体M" pitchFamily="49" charset="-128"/>
                <a:ea typeface="AR丸ゴシック体M" pitchFamily="49" charset="-128"/>
              </a:rPr>
              <a:t>スプリンクラー　付</a:t>
            </a:r>
            <a:endParaRPr kumimoji="1" lang="ja-JP" altLang="en-US" sz="1200" b="1" dirty="0">
              <a:latin typeface="AR丸ゴシック体M" pitchFamily="49" charset="-128"/>
              <a:ea typeface="AR丸ゴシック体M" pitchFamily="49" charset="-128"/>
            </a:endParaRPr>
          </a:p>
        </p:txBody>
      </p:sp>
      <p:pic>
        <p:nvPicPr>
          <p:cNvPr id="6" name="図 5"/>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2595386" y="6118909"/>
            <a:ext cx="1777482" cy="1472557"/>
          </a:xfrm>
          <a:prstGeom prst="rect">
            <a:avLst/>
          </a:prstGeom>
        </p:spPr>
      </p:pic>
      <p:pic>
        <p:nvPicPr>
          <p:cNvPr id="8" name="図 7"/>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543018" y="4071167"/>
            <a:ext cx="1939599" cy="1356898"/>
          </a:xfrm>
          <a:prstGeom prst="rect">
            <a:avLst/>
          </a:prstGeom>
          <a:ln>
            <a:noFill/>
          </a:ln>
          <a:effectLst>
            <a:outerShdw blurRad="292100" dist="139700" dir="2700000" algn="tl" rotWithShape="0">
              <a:srgbClr val="333333">
                <a:alpha val="65000"/>
              </a:srgbClr>
            </a:outerShdw>
          </a:effectLst>
        </p:spPr>
      </p:pic>
      <p:pic>
        <p:nvPicPr>
          <p:cNvPr id="9" name="図 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6278" y="2064866"/>
            <a:ext cx="1857348" cy="1394018"/>
          </a:xfrm>
          <a:prstGeom prst="rect">
            <a:avLst/>
          </a:prstGeom>
          <a:ln>
            <a:noFill/>
          </a:ln>
          <a:effectLst>
            <a:outerShdw blurRad="292100" dist="139700" dir="2700000" algn="tl" rotWithShape="0">
              <a:srgbClr val="333333">
                <a:alpha val="65000"/>
              </a:srgbClr>
            </a:outerShdw>
          </a:effectLst>
        </p:spPr>
      </p:pic>
      <p:pic>
        <p:nvPicPr>
          <p:cNvPr id="11" name="図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458741" y="2066382"/>
            <a:ext cx="1846304" cy="1384728"/>
          </a:xfrm>
          <a:prstGeom prst="rect">
            <a:avLst/>
          </a:prstGeom>
          <a:ln>
            <a:noFill/>
          </a:ln>
          <a:effectLst>
            <a:outerShdw blurRad="292100" dist="139700" dir="2700000" algn="tl" rotWithShape="0">
              <a:srgbClr val="333333">
                <a:alpha val="65000"/>
              </a:srgbClr>
            </a:outerShdw>
          </a:effectLst>
        </p:spPr>
      </p:pic>
      <p:sp>
        <p:nvSpPr>
          <p:cNvPr id="39" name="テキスト ボックス 38"/>
          <p:cNvSpPr txBox="1"/>
          <p:nvPr/>
        </p:nvSpPr>
        <p:spPr>
          <a:xfrm>
            <a:off x="374794" y="1668183"/>
            <a:ext cx="990158" cy="338554"/>
          </a:xfrm>
          <a:prstGeom prst="rect">
            <a:avLst/>
          </a:prstGeom>
          <a:noFill/>
        </p:spPr>
        <p:txBody>
          <a:bodyPr wrap="square" rtlCol="0">
            <a:spAutoFit/>
          </a:bodyPr>
          <a:lstStyle/>
          <a:p>
            <a:r>
              <a:rPr lang="ja-JP" altLang="en-US" sz="1600" b="1" dirty="0">
                <a:latin typeface="HG丸ｺﾞｼｯｸM-PRO" pitchFamily="50" charset="-128"/>
                <a:ea typeface="HG丸ｺﾞｼｯｸM-PRO" pitchFamily="50" charset="-128"/>
              </a:rPr>
              <a:t>玄関</a:t>
            </a:r>
            <a:endParaRPr kumimoji="1" lang="ja-JP" altLang="en-US" sz="1600" b="1" dirty="0">
              <a:latin typeface="HG丸ｺﾞｼｯｸM-PRO" pitchFamily="50" charset="-128"/>
              <a:ea typeface="HG丸ｺﾞｼｯｸM-PRO" pitchFamily="50" charset="-128"/>
            </a:endParaRPr>
          </a:p>
        </p:txBody>
      </p:sp>
      <p:pic>
        <p:nvPicPr>
          <p:cNvPr id="15" name="図 1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tretch>
            <a:fillRect/>
          </a:stretch>
        </p:blipFill>
        <p:spPr>
          <a:xfrm>
            <a:off x="4630323" y="2064866"/>
            <a:ext cx="1877497" cy="1408123"/>
          </a:xfrm>
          <a:prstGeom prst="rect">
            <a:avLst/>
          </a:prstGeom>
          <a:ln>
            <a:noFill/>
          </a:ln>
          <a:effectLst>
            <a:outerShdw blurRad="292100" dist="139700" dir="2700000" algn="tl" rotWithShape="0">
              <a:srgbClr val="333333">
                <a:alpha val="65000"/>
              </a:srgbClr>
            </a:outerShdw>
          </a:effectLst>
        </p:spPr>
      </p:pic>
      <p:pic>
        <p:nvPicPr>
          <p:cNvPr id="16" name="図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67579" y="4077377"/>
            <a:ext cx="1817079" cy="1362809"/>
          </a:xfrm>
          <a:prstGeom prst="rect">
            <a:avLst/>
          </a:prstGeom>
          <a:ln>
            <a:noFill/>
          </a:ln>
          <a:effectLst>
            <a:outerShdw blurRad="292100" dist="139700" dir="2700000" algn="tl" rotWithShape="0">
              <a:srgbClr val="333333">
                <a:alpha val="65000"/>
              </a:srgbClr>
            </a:outerShdw>
          </a:effectLst>
        </p:spPr>
      </p:pic>
      <p:pic>
        <p:nvPicPr>
          <p:cNvPr id="17" name="図 16"/>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519475" y="4087165"/>
            <a:ext cx="1791161" cy="1357025"/>
          </a:xfrm>
          <a:prstGeom prst="rect">
            <a:avLst/>
          </a:prstGeom>
          <a:ln>
            <a:noFill/>
          </a:ln>
          <a:effectLst>
            <a:outerShdw blurRad="292100" dist="139700" dir="2700000" algn="tl" rotWithShape="0">
              <a:srgbClr val="333333">
                <a:alpha val="65000"/>
              </a:srgbClr>
            </a:outerShdw>
          </a:effectLst>
        </p:spPr>
      </p:pic>
      <p:pic>
        <p:nvPicPr>
          <p:cNvPr id="18" name="図 17"/>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704225" y="7699470"/>
            <a:ext cx="1434232" cy="1970126"/>
          </a:xfrm>
          <a:prstGeom prst="rect">
            <a:avLst/>
          </a:prstGeom>
        </p:spPr>
      </p:pic>
      <p:pic>
        <p:nvPicPr>
          <p:cNvPr id="19" name="図 18"/>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tretch>
            <a:fillRect/>
          </a:stretch>
        </p:blipFill>
        <p:spPr>
          <a:xfrm>
            <a:off x="440143" y="6157387"/>
            <a:ext cx="1881056" cy="1410792"/>
          </a:xfrm>
          <a:prstGeom prst="rect">
            <a:avLst/>
          </a:prstGeom>
        </p:spPr>
      </p:pic>
    </p:spTree>
    <p:extLst>
      <p:ext uri="{BB962C8B-B14F-4D97-AF65-F5344CB8AC3E}">
        <p14:creationId xmlns:p14="http://schemas.microsoft.com/office/powerpoint/2010/main" val="131536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テキスト ボックス 30"/>
          <p:cNvSpPr txBox="1"/>
          <p:nvPr/>
        </p:nvSpPr>
        <p:spPr>
          <a:xfrm>
            <a:off x="598447" y="1096506"/>
            <a:ext cx="5350833" cy="400110"/>
          </a:xfrm>
          <a:prstGeom prst="rect">
            <a:avLst/>
          </a:prstGeom>
          <a:noFill/>
        </p:spPr>
        <p:txBody>
          <a:bodyPr wrap="square" rtlCol="0">
            <a:spAutoFit/>
          </a:bodyPr>
          <a:lstStyle/>
          <a:p>
            <a:r>
              <a:rPr lang="ja-JP" altLang="en-US" sz="2000" b="1" dirty="0">
                <a:solidFill>
                  <a:srgbClr val="0F6FC6">
                    <a:lumMod val="75000"/>
                  </a:srgbClr>
                </a:solidFill>
                <a:effectLst>
                  <a:outerShdw blurRad="50800" dist="38100" dir="2700000" algn="tl" rotWithShape="0">
                    <a:prstClr val="black">
                      <a:alpha val="40000"/>
                    </a:prstClr>
                  </a:outerShdw>
                </a:effectLst>
                <a:latin typeface="HGS明朝B" pitchFamily="18" charset="-128"/>
                <a:ea typeface="HGS明朝B" pitchFamily="18" charset="-128"/>
              </a:rPr>
              <a:t>■</a:t>
            </a:r>
            <a:r>
              <a:rPr lang="ja-JP" altLang="en-US" sz="2000"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rPr>
              <a:t>デイハウス笑顔工房（デイサービス）</a:t>
            </a:r>
            <a:endParaRPr lang="en-US" altLang="ja-JP" sz="2000" b="1" dirty="0">
              <a:solidFill>
                <a:prstClr val="black"/>
              </a:solidFill>
              <a:effectLst>
                <a:outerShdw blurRad="50800" dist="38100" dir="2700000" algn="tl" rotWithShape="0">
                  <a:prstClr val="black">
                    <a:alpha val="40000"/>
                  </a:prstClr>
                </a:outerShdw>
              </a:effectLst>
              <a:latin typeface="HGS明朝B" pitchFamily="18" charset="-128"/>
              <a:ea typeface="HGS明朝B" pitchFamily="18" charset="-128"/>
            </a:endParaRPr>
          </a:p>
        </p:txBody>
      </p:sp>
      <p:sp>
        <p:nvSpPr>
          <p:cNvPr id="33" name="テキスト ボックス 32"/>
          <p:cNvSpPr txBox="1"/>
          <p:nvPr/>
        </p:nvSpPr>
        <p:spPr>
          <a:xfrm>
            <a:off x="422118" y="3729454"/>
            <a:ext cx="2155131" cy="338554"/>
          </a:xfrm>
          <a:prstGeom prst="rect">
            <a:avLst/>
          </a:prstGeom>
          <a:noFill/>
        </p:spPr>
        <p:txBody>
          <a:bodyPr wrap="square" rtlCol="0">
            <a:spAutoFit/>
          </a:bodyPr>
          <a:lstStyle/>
          <a:p>
            <a:r>
              <a:rPr lang="ja-JP" altLang="en-US" sz="1600" b="1" dirty="0">
                <a:latin typeface="HG丸ｺﾞｼｯｸM-PRO" pitchFamily="50" charset="-128"/>
                <a:ea typeface="HG丸ｺﾞｼｯｸM-PRO" pitchFamily="50" charset="-128"/>
              </a:rPr>
              <a:t>青森ヒバの浴槽</a:t>
            </a:r>
            <a:endParaRPr kumimoji="1" lang="ja-JP" altLang="en-US" sz="1600" b="1" dirty="0">
              <a:latin typeface="HG丸ｺﾞｼｯｸM-PRO" pitchFamily="50" charset="-128"/>
              <a:ea typeface="HG丸ｺﾞｼｯｸM-PRO" pitchFamily="50" charset="-128"/>
            </a:endParaRPr>
          </a:p>
        </p:txBody>
      </p:sp>
      <p:sp>
        <p:nvSpPr>
          <p:cNvPr id="35" name="テキスト ボックス 34"/>
          <p:cNvSpPr txBox="1"/>
          <p:nvPr/>
        </p:nvSpPr>
        <p:spPr>
          <a:xfrm>
            <a:off x="4662705" y="3726141"/>
            <a:ext cx="1894529" cy="338554"/>
          </a:xfrm>
          <a:prstGeom prst="rect">
            <a:avLst/>
          </a:prstGeom>
          <a:noFill/>
        </p:spPr>
        <p:txBody>
          <a:bodyPr wrap="square" rtlCol="0">
            <a:spAutoFit/>
          </a:bodyPr>
          <a:lstStyle/>
          <a:p>
            <a:r>
              <a:rPr lang="ja-JP" altLang="en-US" sz="1600" b="1" dirty="0">
                <a:latin typeface="HG丸ｺﾞｼｯｸM-PRO" pitchFamily="50" charset="-128"/>
                <a:ea typeface="HG丸ｺﾞｼｯｸM-PRO" pitchFamily="50" charset="-128"/>
              </a:rPr>
              <a:t>食堂兼機能訓練室</a:t>
            </a:r>
            <a:endParaRPr kumimoji="1" lang="ja-JP" altLang="en-US" sz="1600" b="1" dirty="0">
              <a:latin typeface="HG丸ｺﾞｼｯｸM-PRO" pitchFamily="50" charset="-128"/>
              <a:ea typeface="HG丸ｺﾞｼｯｸM-PRO" pitchFamily="50" charset="-128"/>
            </a:endParaRPr>
          </a:p>
        </p:txBody>
      </p:sp>
      <p:sp>
        <p:nvSpPr>
          <p:cNvPr id="36" name="テキスト ボックス 35"/>
          <p:cNvSpPr txBox="1"/>
          <p:nvPr/>
        </p:nvSpPr>
        <p:spPr>
          <a:xfrm>
            <a:off x="2554149" y="3728864"/>
            <a:ext cx="1160782" cy="338554"/>
          </a:xfrm>
          <a:prstGeom prst="rect">
            <a:avLst/>
          </a:prstGeom>
          <a:noFill/>
        </p:spPr>
        <p:txBody>
          <a:bodyPr wrap="square" rtlCol="0">
            <a:spAutoFit/>
          </a:bodyPr>
          <a:lstStyle/>
          <a:p>
            <a:r>
              <a:rPr lang="ja-JP" altLang="en-US" sz="1600" b="1" dirty="0">
                <a:latin typeface="HG丸ｺﾞｼｯｸM-PRO" pitchFamily="50" charset="-128"/>
                <a:ea typeface="HG丸ｺﾞｼｯｸM-PRO" pitchFamily="50" charset="-128"/>
              </a:rPr>
              <a:t>キッチン</a:t>
            </a:r>
            <a:endParaRPr kumimoji="1" lang="ja-JP" altLang="en-US" sz="1600" b="1" dirty="0">
              <a:latin typeface="HG丸ｺﾞｼｯｸM-PRO" pitchFamily="50" charset="-128"/>
              <a:ea typeface="HG丸ｺﾞｼｯｸM-PRO" pitchFamily="50" charset="-128"/>
            </a:endParaRPr>
          </a:p>
        </p:txBody>
      </p:sp>
      <p:cxnSp>
        <p:nvCxnSpPr>
          <p:cNvPr id="37" name="直線コネクタ 36"/>
          <p:cNvCxnSpPr/>
          <p:nvPr/>
        </p:nvCxnSpPr>
        <p:spPr>
          <a:xfrm>
            <a:off x="285222" y="5713150"/>
            <a:ext cx="6456146" cy="0"/>
          </a:xfrm>
          <a:prstGeom prst="line">
            <a:avLst/>
          </a:prstGeom>
          <a:noFill/>
          <a:ln w="15875" cap="flat" cmpd="sng" algn="ctr">
            <a:solidFill>
              <a:srgbClr val="002060"/>
            </a:solidFill>
            <a:prstDash val="solid"/>
          </a:ln>
          <a:effectLst/>
        </p:spPr>
      </p:cxnSp>
      <p:sp>
        <p:nvSpPr>
          <p:cNvPr id="46" name="テキスト ボックス 45"/>
          <p:cNvSpPr txBox="1"/>
          <p:nvPr/>
        </p:nvSpPr>
        <p:spPr>
          <a:xfrm>
            <a:off x="1525469" y="7742605"/>
            <a:ext cx="2035808" cy="338554"/>
          </a:xfrm>
          <a:prstGeom prst="rect">
            <a:avLst/>
          </a:prstGeom>
          <a:noFill/>
        </p:spPr>
        <p:txBody>
          <a:bodyPr wrap="square" rtlCol="0">
            <a:spAutoFit/>
          </a:bodyPr>
          <a:lstStyle/>
          <a:p>
            <a:r>
              <a:rPr lang="ja-JP" altLang="en-US" sz="1600" b="1" dirty="0">
                <a:latin typeface="HG丸ｺﾞｼｯｸM-PRO" pitchFamily="50" charset="-128"/>
                <a:ea typeface="HG丸ｺﾞｼｯｸM-PRO" pitchFamily="50" charset="-128"/>
              </a:rPr>
              <a:t>静養コーナー</a:t>
            </a:r>
            <a:endParaRPr kumimoji="1" lang="ja-JP" altLang="en-US" sz="1600" b="1" dirty="0">
              <a:latin typeface="HG丸ｺﾞｼｯｸM-PRO" pitchFamily="50" charset="-128"/>
              <a:ea typeface="HG丸ｺﾞｼｯｸM-PRO" pitchFamily="50" charset="-128"/>
            </a:endParaRPr>
          </a:p>
        </p:txBody>
      </p:sp>
      <p:sp>
        <p:nvSpPr>
          <p:cNvPr id="47" name="テキスト ボックス 46"/>
          <p:cNvSpPr txBox="1"/>
          <p:nvPr/>
        </p:nvSpPr>
        <p:spPr>
          <a:xfrm>
            <a:off x="4168338" y="5882794"/>
            <a:ext cx="2050005" cy="338554"/>
          </a:xfrm>
          <a:prstGeom prst="rect">
            <a:avLst/>
          </a:prstGeom>
          <a:noFill/>
        </p:spPr>
        <p:txBody>
          <a:bodyPr wrap="square" rtlCol="0">
            <a:spAutoFit/>
          </a:bodyPr>
          <a:lstStyle/>
          <a:p>
            <a:r>
              <a:rPr lang="en-US" altLang="ja-JP" sz="1600" b="1" dirty="0">
                <a:latin typeface="HG丸ｺﾞｼｯｸM-PRO" pitchFamily="50" charset="-128"/>
                <a:ea typeface="HG丸ｺﾞｼｯｸM-PRO" pitchFamily="50" charset="-128"/>
              </a:rPr>
              <a:t>WELCOM</a:t>
            </a:r>
            <a:r>
              <a:rPr lang="ja-JP" altLang="en-US" sz="1600" b="1" dirty="0">
                <a:latin typeface="HG丸ｺﾞｼｯｸM-PRO" pitchFamily="50" charset="-128"/>
                <a:ea typeface="HG丸ｺﾞｼｯｸM-PRO" pitchFamily="50" charset="-128"/>
              </a:rPr>
              <a:t>Ｅ</a:t>
            </a:r>
            <a:endParaRPr kumimoji="1" lang="ja-JP" altLang="en-US" sz="1600" b="1" dirty="0">
              <a:latin typeface="HG丸ｺﾞｼｯｸM-PRO" pitchFamily="50" charset="-128"/>
              <a:ea typeface="HG丸ｺﾞｼｯｸM-PRO" pitchFamily="50" charset="-128"/>
            </a:endParaRPr>
          </a:p>
        </p:txBody>
      </p:sp>
      <p:sp>
        <p:nvSpPr>
          <p:cNvPr id="49" name="テキスト ボックス 48"/>
          <p:cNvSpPr txBox="1"/>
          <p:nvPr/>
        </p:nvSpPr>
        <p:spPr>
          <a:xfrm>
            <a:off x="854166" y="5815035"/>
            <a:ext cx="1723083" cy="338554"/>
          </a:xfrm>
          <a:prstGeom prst="rect">
            <a:avLst/>
          </a:prstGeom>
          <a:noFill/>
        </p:spPr>
        <p:txBody>
          <a:bodyPr wrap="square" rtlCol="0">
            <a:spAutoFit/>
          </a:bodyPr>
          <a:lstStyle/>
          <a:p>
            <a:r>
              <a:rPr lang="ja-JP" altLang="en-US" sz="1600" b="1">
                <a:latin typeface="HG丸ｺﾞｼｯｸM-PRO" pitchFamily="50" charset="-128"/>
                <a:ea typeface="HG丸ｺﾞｼｯｸM-PRO" pitchFamily="50" charset="-128"/>
              </a:rPr>
              <a:t>洗面・トイレ</a:t>
            </a:r>
            <a:endParaRPr kumimoji="1" lang="ja-JP" altLang="en-US" sz="1600" b="1" dirty="0">
              <a:latin typeface="HG丸ｺﾞｼｯｸM-PRO" pitchFamily="50" charset="-128"/>
              <a:ea typeface="HG丸ｺﾞｼｯｸM-PRO" pitchFamily="50" charset="-128"/>
            </a:endParaRPr>
          </a:p>
        </p:txBody>
      </p:sp>
      <p:sp>
        <p:nvSpPr>
          <p:cNvPr id="10" name="フッター プレースホルダー 9"/>
          <p:cNvSpPr>
            <a:spLocks noGrp="1"/>
          </p:cNvSpPr>
          <p:nvPr>
            <p:ph type="ftr" sz="quarter" idx="12"/>
          </p:nvPr>
        </p:nvSpPr>
        <p:spPr>
          <a:xfrm>
            <a:off x="2644779" y="9494362"/>
            <a:ext cx="1832997" cy="360040"/>
          </a:xfrm>
        </p:spPr>
        <p:txBody>
          <a:bodyPr/>
          <a:lstStyle/>
          <a:p>
            <a:r>
              <a:rPr lang="ja-JP" altLang="en-US" sz="1200" dirty="0">
                <a:latin typeface="あくあフォント" pitchFamily="1" charset="-128"/>
                <a:ea typeface="あくあフォント" pitchFamily="1" charset="-128"/>
              </a:rPr>
              <a:t>６</a:t>
            </a:r>
            <a:endParaRPr lang="en-US" altLang="ja-JP" sz="1200" dirty="0">
              <a:latin typeface="あくあフォント" pitchFamily="1" charset="-128"/>
              <a:ea typeface="あくあフォント" pitchFamily="1" charset="-128"/>
            </a:endParaRPr>
          </a:p>
        </p:txBody>
      </p:sp>
      <p:sp>
        <p:nvSpPr>
          <p:cNvPr id="38" name="テキスト ボックス 37"/>
          <p:cNvSpPr txBox="1"/>
          <p:nvPr/>
        </p:nvSpPr>
        <p:spPr>
          <a:xfrm>
            <a:off x="4031333" y="8975245"/>
            <a:ext cx="3525223" cy="430887"/>
          </a:xfrm>
          <a:prstGeom prst="rect">
            <a:avLst/>
          </a:prstGeom>
          <a:noFill/>
        </p:spPr>
        <p:txBody>
          <a:bodyPr wrap="square" rtlCol="0">
            <a:spAutoFit/>
          </a:bodyPr>
          <a:lstStyle/>
          <a:p>
            <a:r>
              <a:rPr lang="ja-JP" altLang="en-US" sz="1100" dirty="0">
                <a:latin typeface="HG丸ｺﾞｼｯｸM-PRO" pitchFamily="50" charset="-128"/>
                <a:ea typeface="HG丸ｺﾞｼｯｸM-PRO" pitchFamily="50" charset="-128"/>
              </a:rPr>
              <a:t>指定通所介護事業所</a:t>
            </a:r>
            <a:endParaRPr lang="en-US" altLang="ja-JP" sz="1100" dirty="0">
              <a:latin typeface="HG丸ｺﾞｼｯｸM-PRO" pitchFamily="50" charset="-128"/>
              <a:ea typeface="HG丸ｺﾞｼｯｸM-PRO" pitchFamily="50" charset="-128"/>
            </a:endParaRPr>
          </a:p>
          <a:p>
            <a:r>
              <a:rPr lang="ja-JP" altLang="en-US" sz="1100" dirty="0">
                <a:latin typeface="HG丸ｺﾞｼｯｸM-PRO" pitchFamily="50" charset="-128"/>
                <a:ea typeface="HG丸ｺﾞｼｯｸM-PRO" pitchFamily="50" charset="-128"/>
              </a:rPr>
              <a:t>事業所番号</a:t>
            </a:r>
            <a:r>
              <a:rPr kumimoji="1" lang="ja-JP" altLang="en-US" sz="1100" dirty="0">
                <a:latin typeface="HG丸ｺﾞｼｯｸM-PRO" pitchFamily="50" charset="-128"/>
                <a:ea typeface="HG丸ｺﾞｼｯｸM-PRO" pitchFamily="50" charset="-128"/>
              </a:rPr>
              <a:t>　</a:t>
            </a:r>
            <a:r>
              <a:rPr kumimoji="1" lang="en-US" altLang="ja-JP" sz="1100" dirty="0">
                <a:latin typeface="HG丸ｺﾞｼｯｸM-PRO" pitchFamily="50" charset="-128"/>
                <a:ea typeface="HG丸ｺﾞｼｯｸM-PRO" pitchFamily="50" charset="-128"/>
              </a:rPr>
              <a:t>1174301315 </a:t>
            </a:r>
            <a:r>
              <a:rPr lang="ja-JP" altLang="en-US" sz="1100" dirty="0">
                <a:latin typeface="HG丸ｺﾞｼｯｸM-PRO" pitchFamily="50" charset="-128"/>
                <a:ea typeface="HG丸ｺﾞｼｯｸM-PRO" pitchFamily="50" charset="-128"/>
              </a:rPr>
              <a:t>埼玉県</a:t>
            </a:r>
            <a:endParaRPr kumimoji="1" lang="ja-JP" altLang="en-US" sz="1100" dirty="0">
              <a:latin typeface="HG丸ｺﾞｼｯｸM-PRO" pitchFamily="50" charset="-128"/>
              <a:ea typeface="HG丸ｺﾞｼｯｸM-PRO" pitchFamily="50" charset="-128"/>
            </a:endParaRP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t="8967" r="6737"/>
          <a:stretch/>
        </p:blipFill>
        <p:spPr>
          <a:xfrm>
            <a:off x="997514" y="1658700"/>
            <a:ext cx="2414700" cy="1768619"/>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53" y="4088380"/>
            <a:ext cx="2010054" cy="1507541"/>
          </a:xfrm>
          <a:prstGeom prst="rect">
            <a:avLst/>
          </a:prstGeom>
        </p:spPr>
      </p:pic>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878" y="4064695"/>
            <a:ext cx="2037217" cy="1527913"/>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0882" y="4081615"/>
            <a:ext cx="2017622" cy="1513217"/>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670" y="6131219"/>
            <a:ext cx="2105472" cy="1579104"/>
          </a:xfrm>
          <a:prstGeom prst="rect">
            <a:avLst/>
          </a:prstGeom>
        </p:spPr>
      </p:pic>
      <p:pic>
        <p:nvPicPr>
          <p:cNvPr id="11" name="図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91447" y="8113442"/>
            <a:ext cx="2125404" cy="1594053"/>
          </a:xfrm>
          <a:prstGeom prst="rect">
            <a:avLst/>
          </a:prstGeom>
        </p:spPr>
      </p:pic>
      <p:pic>
        <p:nvPicPr>
          <p:cNvPr id="13" name="図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14931" y="1645251"/>
            <a:ext cx="2387606" cy="1790704"/>
          </a:xfrm>
          <a:prstGeom prst="rect">
            <a:avLst/>
          </a:prstGeom>
        </p:spPr>
      </p:pic>
      <p:pic>
        <p:nvPicPr>
          <p:cNvPr id="4" name="図 3">
            <a:extLst>
              <a:ext uri="{FF2B5EF4-FFF2-40B4-BE49-F238E27FC236}">
                <a16:creationId xmlns:a16="http://schemas.microsoft.com/office/drawing/2014/main" id="{B581C8E8-10F6-E4CF-4C30-3F21E48D3FD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1016"/>
          <a:stretch/>
        </p:blipFill>
        <p:spPr>
          <a:xfrm rot="5400000">
            <a:off x="3735691" y="6727337"/>
            <a:ext cx="2511939" cy="1676422"/>
          </a:xfrm>
          <a:prstGeom prst="rect">
            <a:avLst/>
          </a:prstGeom>
        </p:spPr>
      </p:pic>
    </p:spTree>
    <p:extLst>
      <p:ext uri="{BB962C8B-B14F-4D97-AF65-F5344CB8AC3E}">
        <p14:creationId xmlns:p14="http://schemas.microsoft.com/office/powerpoint/2010/main" val="3418719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742463" y="1055857"/>
            <a:ext cx="5350833" cy="400110"/>
          </a:xfrm>
          <a:prstGeom prst="rect">
            <a:avLst/>
          </a:prstGeom>
          <a:noFill/>
        </p:spPr>
        <p:txBody>
          <a:bodyPr wrap="square" rtlCol="0">
            <a:spAutoFit/>
          </a:bodyPr>
          <a:lstStyle/>
          <a:p>
            <a:r>
              <a:rPr lang="ja-JP" altLang="en-US" sz="2000" b="1" dirty="0">
                <a:solidFill>
                  <a:srgbClr val="0F6FC6">
                    <a:lumMod val="75000"/>
                  </a:srgbClr>
                </a:solidFill>
                <a:effectLst>
                  <a:outerShdw blurRad="50800" dist="38100" dir="2700000" algn="tl" rotWithShape="0">
                    <a:prstClr val="black">
                      <a:alpha val="40000"/>
                    </a:prstClr>
                  </a:outerShdw>
                </a:effectLst>
                <a:latin typeface="HGP明朝B" pitchFamily="18" charset="-128"/>
                <a:ea typeface="HGP明朝B" pitchFamily="18" charset="-128"/>
              </a:rPr>
              <a:t>■</a:t>
            </a:r>
            <a:r>
              <a:rPr lang="ja-JP" altLang="en-US" sz="2000" b="1" dirty="0">
                <a:solidFill>
                  <a:prstClr val="black"/>
                </a:solidFill>
                <a:effectLst>
                  <a:outerShdw blurRad="50800" dist="38100" dir="2700000" algn="tl" rotWithShape="0">
                    <a:prstClr val="black">
                      <a:alpha val="40000"/>
                    </a:prstClr>
                  </a:outerShdw>
                </a:effectLst>
                <a:latin typeface="HGP明朝B" pitchFamily="18" charset="-128"/>
                <a:ea typeface="HGP明朝B" pitchFamily="18" charset="-128"/>
              </a:rPr>
              <a:t>ひだまりの家本庄　料金表</a:t>
            </a:r>
            <a:endParaRPr lang="en-US" altLang="ja-JP" sz="2000" b="1" dirty="0">
              <a:solidFill>
                <a:prstClr val="black"/>
              </a:solidFill>
              <a:effectLst>
                <a:outerShdw blurRad="50800" dist="38100" dir="2700000" algn="tl" rotWithShape="0">
                  <a:prstClr val="black">
                    <a:alpha val="40000"/>
                  </a:prstClr>
                </a:outerShdw>
              </a:effectLst>
              <a:latin typeface="HGP明朝B" pitchFamily="18" charset="-128"/>
              <a:ea typeface="HGP明朝B" pitchFamily="18"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3436613097"/>
              </p:ext>
            </p:extLst>
          </p:nvPr>
        </p:nvGraphicFramePr>
        <p:xfrm>
          <a:off x="1205345" y="2144688"/>
          <a:ext cx="4821106" cy="1944216"/>
        </p:xfrm>
        <a:graphic>
          <a:graphicData uri="http://schemas.openxmlformats.org/drawingml/2006/table">
            <a:tbl>
              <a:tblPr/>
              <a:tblGrid>
                <a:gridCol w="1097280">
                  <a:extLst>
                    <a:ext uri="{9D8B030D-6E8A-4147-A177-3AD203B41FA5}">
                      <a16:colId xmlns:a16="http://schemas.microsoft.com/office/drawing/2014/main" val="20000"/>
                    </a:ext>
                  </a:extLst>
                </a:gridCol>
                <a:gridCol w="1486415">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725243">
                  <a:extLst>
                    <a:ext uri="{9D8B030D-6E8A-4147-A177-3AD203B41FA5}">
                      <a16:colId xmlns:a16="http://schemas.microsoft.com/office/drawing/2014/main" val="20003"/>
                    </a:ext>
                  </a:extLst>
                </a:gridCol>
              </a:tblGrid>
              <a:tr h="900978">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ctr"/>
                      <a:r>
                        <a:rPr kumimoji="1" lang="ja-JP" altLang="en-US" sz="1800" dirty="0">
                          <a:latin typeface="HGP明朝E" pitchFamily="18" charset="-128"/>
                          <a:ea typeface="HGP明朝E" pitchFamily="18" charset="-128"/>
                        </a:rPr>
                        <a:t>室　 料</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6FC6">
                        <a:lumMod val="40000"/>
                        <a:lumOff val="60000"/>
                      </a:srgbClr>
                    </a:solidFill>
                  </a:tcPr>
                </a:tc>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l"/>
                      <a:r>
                        <a:rPr kumimoji="1" lang="ja-JP" altLang="en-US" sz="1600" dirty="0">
                          <a:latin typeface="HGP明朝E" pitchFamily="18" charset="-128"/>
                          <a:ea typeface="HGP明朝E" pitchFamily="18" charset="-128"/>
                        </a:rPr>
                        <a:t>　</a:t>
                      </a:r>
                      <a:r>
                        <a:rPr kumimoji="1" lang="ja-JP" altLang="en-US" sz="2000" dirty="0">
                          <a:latin typeface="HGP明朝E" pitchFamily="18" charset="-128"/>
                          <a:ea typeface="HGP明朝E" pitchFamily="18" charset="-128"/>
                        </a:rPr>
                        <a:t>１５．１５㎡</a:t>
                      </a:r>
                      <a:endParaRPr kumimoji="1" lang="en-US" altLang="ja-JP" sz="2000" dirty="0">
                        <a:latin typeface="HGP明朝E" pitchFamily="18" charset="-128"/>
                        <a:ea typeface="HGP明朝E" pitchFamily="18"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HGP明朝E" pitchFamily="18" charset="-128"/>
                          <a:ea typeface="HGP明朝E" pitchFamily="18" charset="-128"/>
                        </a:rPr>
                        <a:t>（全室トイレ・洗面・</a:t>
                      </a:r>
                      <a:endParaRPr kumimoji="1" lang="en-US" altLang="ja-JP" sz="1200" dirty="0">
                        <a:latin typeface="HGP明朝E" pitchFamily="18" charset="-128"/>
                        <a:ea typeface="HGP明朝E" pitchFamily="18"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HGP明朝E" pitchFamily="18" charset="-128"/>
                          <a:ea typeface="HGP明朝E" pitchFamily="18" charset="-128"/>
                        </a:rPr>
                        <a:t>　　エアコン付き）</a:t>
                      </a:r>
                      <a:endParaRPr kumimoji="1" lang="en-US" altLang="ja-JP" sz="1200" dirty="0">
                        <a:latin typeface="HGP明朝E" pitchFamily="18" charset="-128"/>
                        <a:ea typeface="HGP明朝E" pitchFamily="18" charset="-128"/>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kumimoji="1" lang="ja-JP" altLang="en-US" sz="1800" dirty="0">
                          <a:latin typeface="HGP明朝E" pitchFamily="18" charset="-128"/>
                          <a:ea typeface="HGP明朝E" pitchFamily="18" charset="-128"/>
                        </a:rPr>
                        <a:t>３９，０００円</a:t>
                      </a:r>
                    </a:p>
                    <a:p>
                      <a:pPr algn="ctr"/>
                      <a:r>
                        <a:rPr kumimoji="1" lang="en-US" altLang="ja-JP" sz="1400" dirty="0">
                          <a:latin typeface="HGP明朝E" pitchFamily="18" charset="-128"/>
                          <a:ea typeface="HGP明朝E" pitchFamily="18" charset="-128"/>
                        </a:rPr>
                        <a:t>(</a:t>
                      </a:r>
                      <a:r>
                        <a:rPr kumimoji="1" lang="ja-JP" altLang="en-US" sz="1400" dirty="0">
                          <a:latin typeface="HGP明朝E" pitchFamily="18" charset="-128"/>
                          <a:ea typeface="HGP明朝E" pitchFamily="18" charset="-128"/>
                        </a:rPr>
                        <a:t>非課税</a:t>
                      </a:r>
                      <a:r>
                        <a:rPr kumimoji="1" lang="en-US" altLang="ja-JP" sz="1400" dirty="0">
                          <a:latin typeface="HGP明朝E" pitchFamily="18" charset="-128"/>
                          <a:ea typeface="HGP明朝E" pitchFamily="18" charset="-128"/>
                        </a:rPr>
                        <a:t>)</a:t>
                      </a:r>
                    </a:p>
                  </a:txBody>
                  <a:tcPr anchor="ctr">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dirty="0">
                        <a:latin typeface="HGP明朝E" pitchFamily="18" charset="-128"/>
                        <a:ea typeface="HGP明朝E" pitchFamily="18" charset="-128"/>
                      </a:endParaRP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21619">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ctr"/>
                      <a:r>
                        <a:rPr kumimoji="1" lang="ja-JP" altLang="en-US" sz="1800" dirty="0">
                          <a:latin typeface="HGP明朝E" pitchFamily="18" charset="-128"/>
                          <a:ea typeface="HGP明朝E" pitchFamily="18" charset="-128"/>
                        </a:rPr>
                        <a:t>管 理 費</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6FC6">
                        <a:lumMod val="40000"/>
                        <a:lumOff val="60000"/>
                      </a:srgbClr>
                    </a:solidFill>
                  </a:tcPr>
                </a:tc>
                <a:tc gridSpan="2">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r"/>
                      <a:r>
                        <a:rPr kumimoji="1" lang="ja-JP" altLang="en-US" sz="1800" dirty="0">
                          <a:latin typeface="HGP明朝E" pitchFamily="18" charset="-128"/>
                          <a:ea typeface="HGP明朝E" pitchFamily="18" charset="-128"/>
                        </a:rPr>
                        <a:t>２６，０００円</a:t>
                      </a:r>
                      <a:r>
                        <a:rPr kumimoji="1" lang="en-US" altLang="ja-JP" sz="1400" dirty="0">
                          <a:latin typeface="HGP明朝E" pitchFamily="18" charset="-128"/>
                          <a:ea typeface="HGP明朝E" pitchFamily="18" charset="-128"/>
                        </a:rPr>
                        <a:t>(</a:t>
                      </a:r>
                      <a:r>
                        <a:rPr kumimoji="1" lang="ja-JP" altLang="en-US" sz="1400" dirty="0">
                          <a:latin typeface="HGP明朝E" pitchFamily="18" charset="-128"/>
                          <a:ea typeface="HGP明朝E" pitchFamily="18" charset="-128"/>
                        </a:rPr>
                        <a:t>非課税</a:t>
                      </a:r>
                      <a:r>
                        <a:rPr kumimoji="1" lang="en-US" altLang="ja-JP" sz="1400" dirty="0">
                          <a:latin typeface="HGP明朝E" pitchFamily="18" charset="-128"/>
                          <a:ea typeface="HGP明朝E" pitchFamily="18" charset="-128"/>
                        </a:rPr>
                        <a:t>)</a:t>
                      </a:r>
                      <a:endParaRPr kumimoji="1" lang="ja-JP" altLang="en-US" sz="1400" dirty="0"/>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dirty="0"/>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dirty="0"/>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521619">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ctr"/>
                      <a:r>
                        <a:rPr kumimoji="1" lang="ja-JP" altLang="en-US" sz="1800" dirty="0">
                          <a:latin typeface="HGP明朝E" pitchFamily="18" charset="-128"/>
                          <a:ea typeface="HGP明朝E" pitchFamily="18" charset="-128"/>
                        </a:rPr>
                        <a:t>食 事 代</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F6FC6">
                        <a:lumMod val="40000"/>
                        <a:lumOff val="60000"/>
                      </a:srgbClr>
                    </a:solidFill>
                  </a:tcPr>
                </a:tc>
                <a:tc gridSpan="2">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r"/>
                      <a:r>
                        <a:rPr kumimoji="1" lang="ja-JP" altLang="en-US" sz="1600" dirty="0">
                          <a:latin typeface="HGP明朝E" pitchFamily="18" charset="-128"/>
                          <a:ea typeface="HGP明朝E" pitchFamily="18" charset="-128"/>
                        </a:rPr>
                        <a:t>１日当たり　</a:t>
                      </a:r>
                      <a:r>
                        <a:rPr kumimoji="1" lang="ja-JP" altLang="en-US" sz="1800" dirty="0">
                          <a:latin typeface="HGP明朝E" pitchFamily="18" charset="-128"/>
                          <a:ea typeface="HGP明朝E" pitchFamily="18" charset="-128"/>
                        </a:rPr>
                        <a:t>１，６２０円</a:t>
                      </a:r>
                      <a:r>
                        <a:rPr kumimoji="1" lang="ja-JP" altLang="en-US" sz="1600" dirty="0">
                          <a:latin typeface="HGP明朝E" pitchFamily="18" charset="-128"/>
                          <a:ea typeface="HGP明朝E" pitchFamily="18" charset="-128"/>
                        </a:rPr>
                        <a:t>　</a:t>
                      </a:r>
                    </a:p>
                  </a:txBody>
                  <a:tcPr anchor="ctr">
                    <a:lnL w="28575"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kumimoji="1" lang="ja-JP" altLang="en-US" sz="1600" dirty="0">
                        <a:latin typeface="HGP明朝E" pitchFamily="18" charset="-128"/>
                        <a:ea typeface="HGP明朝E" pitchFamily="18" charset="-128"/>
                      </a:endParaRPr>
                    </a:p>
                  </a:txBody>
                  <a:tcPr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HGP明朝E" pitchFamily="18" charset="-128"/>
                          <a:ea typeface="HGP明朝E" pitchFamily="18" charset="-128"/>
                        </a:rPr>
                        <a:t>（税込）</a:t>
                      </a:r>
                    </a:p>
                  </a:txBody>
                  <a:tcPr anchor="ctr">
                    <a:lnL w="28575"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1977968290"/>
              </p:ext>
            </p:extLst>
          </p:nvPr>
        </p:nvGraphicFramePr>
        <p:xfrm>
          <a:off x="1206277" y="4331960"/>
          <a:ext cx="4870790" cy="1971582"/>
        </p:xfrm>
        <a:graphic>
          <a:graphicData uri="http://schemas.openxmlformats.org/drawingml/2006/table">
            <a:tbl>
              <a:tblPr/>
              <a:tblGrid>
                <a:gridCol w="1130618">
                  <a:extLst>
                    <a:ext uri="{9D8B030D-6E8A-4147-A177-3AD203B41FA5}">
                      <a16:colId xmlns:a16="http://schemas.microsoft.com/office/drawing/2014/main" val="20000"/>
                    </a:ext>
                  </a:extLst>
                </a:gridCol>
                <a:gridCol w="179595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720080">
                  <a:extLst>
                    <a:ext uri="{9D8B030D-6E8A-4147-A177-3AD203B41FA5}">
                      <a16:colId xmlns:a16="http://schemas.microsoft.com/office/drawing/2014/main" val="20003"/>
                    </a:ext>
                  </a:extLst>
                </a:gridCol>
              </a:tblGrid>
              <a:tr h="425290">
                <a:tc rowSpan="2">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ctr"/>
                      <a:r>
                        <a:rPr kumimoji="1" lang="ja-JP" altLang="en-US" sz="1800" dirty="0">
                          <a:latin typeface="HGP明朝E" pitchFamily="18" charset="-128"/>
                          <a:ea typeface="HGP明朝E" pitchFamily="18" charset="-128"/>
                        </a:rPr>
                        <a:t>共益費</a:t>
                      </a:r>
                      <a:endParaRPr kumimoji="1" lang="en-US" altLang="ja-JP" sz="1800" dirty="0">
                        <a:latin typeface="HGP明朝E" pitchFamily="18" charset="-128"/>
                        <a:ea typeface="HGP明朝E" pitchFamily="18" charset="-128"/>
                      </a:endParaRPr>
                    </a:p>
                    <a:p>
                      <a:pPr algn="l"/>
                      <a:r>
                        <a:rPr kumimoji="1" lang="ja-JP" altLang="en-US" sz="1400" dirty="0">
                          <a:latin typeface="HGP明朝E" pitchFamily="18" charset="-128"/>
                          <a:ea typeface="HGP明朝E" pitchFamily="18" charset="-128"/>
                        </a:rPr>
                        <a:t>（水光熱費）</a:t>
                      </a:r>
                    </a:p>
                  </a:txBody>
                  <a:tcPr anchor="ctr">
                    <a:lnL w="28575" cap="flat" cmpd="sng" algn="ctr">
                      <a:solidFill>
                        <a:srgbClr val="04617B">
                          <a:lumMod val="75000"/>
                        </a:srgbClr>
                      </a:solid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28575"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rgbClr val="FBD9B7"/>
                    </a:solidFill>
                  </a:tcPr>
                </a:tc>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r"/>
                      <a:endParaRPr kumimoji="1" lang="ja-JP" altLang="en-US" sz="1600" dirty="0">
                        <a:latin typeface="HGP明朝E" pitchFamily="18" charset="-128"/>
                        <a:ea typeface="HGP明朝E" pitchFamily="18" charset="-128"/>
                      </a:endParaRPr>
                    </a:p>
                  </a:txBody>
                  <a:tcPr anchor="ctr">
                    <a:lnL w="28575" cap="flat" cmpd="sng" algn="ctr">
                      <a:solidFill>
                        <a:srgbClr val="04617B">
                          <a:lumMod val="75000"/>
                        </a:srgb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HGP明朝E" pitchFamily="18" charset="-128"/>
                          <a:ea typeface="HGP明朝E" pitchFamily="18" charset="-128"/>
                        </a:rPr>
                        <a:t>３，０００円</a:t>
                      </a:r>
                      <a:r>
                        <a:rPr kumimoji="1" lang="en-US" altLang="ja-JP" sz="1400" dirty="0">
                          <a:latin typeface="HGP明朝E" pitchFamily="18" charset="-128"/>
                          <a:ea typeface="HGP明朝E" pitchFamily="18" charset="-128"/>
                        </a:rPr>
                        <a:t>(</a:t>
                      </a:r>
                      <a:r>
                        <a:rPr kumimoji="1" lang="ja-JP" altLang="en-US" sz="1400" dirty="0">
                          <a:latin typeface="HGP明朝E" pitchFamily="18" charset="-128"/>
                          <a:ea typeface="HGP明朝E" pitchFamily="18" charset="-128"/>
                        </a:rPr>
                        <a:t>非課税</a:t>
                      </a:r>
                      <a:r>
                        <a:rPr kumimoji="1" lang="en-US" altLang="ja-JP" sz="1400" dirty="0">
                          <a:latin typeface="HGP明朝E" pitchFamily="18" charset="-128"/>
                          <a:ea typeface="HGP明朝E" pitchFamily="18" charset="-128"/>
                        </a:rPr>
                        <a:t>)</a:t>
                      </a:r>
                      <a:r>
                        <a:rPr kumimoji="1" lang="ja-JP" altLang="en-US" sz="1400" dirty="0">
                          <a:latin typeface="HGP明朝E" pitchFamily="18" charset="-128"/>
                          <a:ea typeface="HGP明朝E" pitchFamily="18" charset="-128"/>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kumimoji="1" lang="ja-JP" altLang="en-US" sz="1600" dirty="0">
                        <a:latin typeface="HGP明朝E" pitchFamily="18" charset="-128"/>
                        <a:ea typeface="HGP明朝E" pitchFamily="18" charset="-128"/>
                      </a:endParaRPr>
                    </a:p>
                  </a:txBody>
                  <a:tcPr anchor="ctr">
                    <a:lnL w="28575" cap="flat" cmpd="sng" algn="ctr">
                      <a:no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28575"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25290">
                <a:tc vMerge="1">
                  <a:txBody>
                    <a:bodyPr/>
                    <a:lstStyle/>
                    <a:p>
                      <a:endParaRPr kumimoji="1" lang="ja-JP" altLang="en-US"/>
                    </a:p>
                  </a:txBody>
                  <a:tcPr/>
                </a:tc>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l"/>
                      <a:r>
                        <a:rPr kumimoji="1" lang="ja-JP" altLang="en-US" sz="1600" dirty="0">
                          <a:latin typeface="HGP明朝E" pitchFamily="18" charset="-128"/>
                          <a:ea typeface="HGP明朝E" pitchFamily="18" charset="-128"/>
                        </a:rPr>
                        <a:t>（１</a:t>
                      </a:r>
                      <a:r>
                        <a:rPr kumimoji="1" lang="en-US" altLang="ja-JP" sz="1600" dirty="0">
                          <a:latin typeface="HGP明朝E" pitchFamily="18" charset="-128"/>
                          <a:ea typeface="HGP明朝E" pitchFamily="18" charset="-128"/>
                        </a:rPr>
                        <a:t>0</a:t>
                      </a:r>
                      <a:r>
                        <a:rPr kumimoji="1" lang="ja-JP" altLang="en-US" sz="1600" dirty="0">
                          <a:latin typeface="HGP明朝E" pitchFamily="18" charset="-128"/>
                          <a:ea typeface="HGP明朝E" pitchFamily="18" charset="-128"/>
                        </a:rPr>
                        <a:t>月～３月）</a:t>
                      </a:r>
                    </a:p>
                  </a:txBody>
                  <a:tcPr anchor="ctr">
                    <a:lnL w="28575" cap="flat" cmpd="sng" algn="ctr">
                      <a:solidFill>
                        <a:srgbClr val="04617B">
                          <a:lumMod val="75000"/>
                        </a:srgbClr>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HGP明朝E" pitchFamily="18" charset="-128"/>
                          <a:ea typeface="HGP明朝E" pitchFamily="18" charset="-128"/>
                        </a:rPr>
                        <a:t>５，０００円</a:t>
                      </a:r>
                      <a:r>
                        <a:rPr kumimoji="1" lang="en-US" altLang="ja-JP" sz="1200" dirty="0">
                          <a:latin typeface="HGP明朝E" pitchFamily="18" charset="-128"/>
                          <a:ea typeface="HGP明朝E" pitchFamily="18" charset="-128"/>
                        </a:rPr>
                        <a:t>(</a:t>
                      </a:r>
                      <a:r>
                        <a:rPr kumimoji="1" lang="ja-JP" altLang="en-US" sz="1200" dirty="0">
                          <a:latin typeface="HGP明朝E" pitchFamily="18" charset="-128"/>
                          <a:ea typeface="HGP明朝E" pitchFamily="18" charset="-128"/>
                        </a:rPr>
                        <a:t>非課税</a:t>
                      </a:r>
                      <a:r>
                        <a:rPr kumimoji="1" lang="en-US" altLang="ja-JP" sz="1200" dirty="0">
                          <a:latin typeface="HGP明朝E" pitchFamily="18" charset="-128"/>
                          <a:ea typeface="HGP明朝E" pitchFamily="18" charset="-128"/>
                        </a:rPr>
                        <a:t>)</a:t>
                      </a:r>
                      <a:r>
                        <a:rPr kumimoji="1" lang="ja-JP" altLang="en-US" sz="1200" dirty="0">
                          <a:latin typeface="HGP明朝E" pitchFamily="18" charset="-128"/>
                          <a:ea typeface="HGP明朝E" pitchFamily="18" charset="-128"/>
                        </a:rPr>
                        <a:t>　</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kumimoji="1" lang="ja-JP" altLang="en-US" sz="1600" dirty="0">
                        <a:latin typeface="HGP明朝E" pitchFamily="18" charset="-128"/>
                        <a:ea typeface="HGP明朝E" pitchFamily="18" charset="-128"/>
                      </a:endParaRPr>
                    </a:p>
                  </a:txBody>
                  <a:tcPr anchor="ctr">
                    <a:lnL w="28575" cap="flat" cmpd="sng" algn="ctr">
                      <a:no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8532">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ctr"/>
                      <a:r>
                        <a:rPr kumimoji="1" lang="ja-JP" altLang="en-US" sz="1800" dirty="0">
                          <a:latin typeface="HGP明朝E" pitchFamily="18" charset="-128"/>
                          <a:ea typeface="HGP明朝E" pitchFamily="18" charset="-128"/>
                        </a:rPr>
                        <a:t>洗</a:t>
                      </a:r>
                      <a:r>
                        <a:rPr kumimoji="1" lang="ja-JP" altLang="en-US" sz="1800" baseline="0" dirty="0">
                          <a:latin typeface="HGP明朝E" pitchFamily="18" charset="-128"/>
                          <a:ea typeface="HGP明朝E" pitchFamily="18" charset="-128"/>
                        </a:rPr>
                        <a:t> </a:t>
                      </a:r>
                      <a:r>
                        <a:rPr kumimoji="1" lang="ja-JP" altLang="en-US" sz="1800" dirty="0">
                          <a:latin typeface="HGP明朝E" pitchFamily="18" charset="-128"/>
                          <a:ea typeface="HGP明朝E" pitchFamily="18" charset="-128"/>
                        </a:rPr>
                        <a:t>濯 代</a:t>
                      </a:r>
                    </a:p>
                  </a:txBody>
                  <a:tcPr anchor="ctr">
                    <a:lnL w="28575" cap="flat" cmpd="sng" algn="ctr">
                      <a:solidFill>
                        <a:srgbClr val="04617B">
                          <a:lumMod val="75000"/>
                        </a:srgbClr>
                      </a:solid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rgbClr val="FBD9B7"/>
                    </a:solidFill>
                  </a:tcPr>
                </a:tc>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r"/>
                      <a:endParaRPr kumimoji="1" lang="ja-JP" altLang="en-US" sz="1600" dirty="0">
                        <a:latin typeface="HGP明朝E" pitchFamily="18" charset="-128"/>
                        <a:ea typeface="HGP明朝E" pitchFamily="18" charset="-128"/>
                      </a:endParaRPr>
                    </a:p>
                  </a:txBody>
                  <a:tcPr anchor="ctr">
                    <a:lnL w="28575" cap="flat" cmpd="sng" algn="ctr">
                      <a:solidFill>
                        <a:srgbClr val="04617B">
                          <a:lumMod val="75000"/>
                        </a:srgbClr>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HGP明朝E" pitchFamily="18" charset="-128"/>
                          <a:ea typeface="HGP明朝E" pitchFamily="18" charset="-128"/>
                        </a:rPr>
                        <a:t>４，９５０円</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HGP明朝E" pitchFamily="18" charset="-128"/>
                          <a:ea typeface="HGP明朝E" pitchFamily="18" charset="-128"/>
                        </a:rPr>
                        <a:t>（税込</a:t>
                      </a:r>
                      <a:r>
                        <a:rPr kumimoji="1" lang="en-US" altLang="ja-JP" sz="1400" dirty="0">
                          <a:latin typeface="HGP明朝E" pitchFamily="18" charset="-128"/>
                          <a:ea typeface="HGP明朝E" pitchFamily="18" charset="-128"/>
                        </a:rPr>
                        <a:t>)</a:t>
                      </a:r>
                    </a:p>
                  </a:txBody>
                  <a:tcPr anchor="ctr">
                    <a:lnL w="28575" cap="flat" cmpd="sng" algn="ctr">
                      <a:no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19050"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25290">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ctr"/>
                      <a:r>
                        <a:rPr kumimoji="1" lang="ja-JP" altLang="en-US" sz="1800" dirty="0">
                          <a:latin typeface="HGP明朝E" pitchFamily="18" charset="-128"/>
                          <a:ea typeface="HGP明朝E" pitchFamily="18" charset="-128"/>
                        </a:rPr>
                        <a:t>リネン代</a:t>
                      </a:r>
                    </a:p>
                  </a:txBody>
                  <a:tcPr anchor="ctr">
                    <a:lnL w="28575" cap="flat" cmpd="sng" algn="ctr">
                      <a:solidFill>
                        <a:srgbClr val="04617B">
                          <a:lumMod val="75000"/>
                        </a:srgbClr>
                      </a:solid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28575"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rgbClr val="FBD9B7"/>
                    </a:solidFill>
                  </a:tcPr>
                </a:tc>
                <a:tc>
                  <a:txBody>
                    <a:bodyPr/>
                    <a:lstStyle>
                      <a:lvl1pPr marL="0" algn="l" defTabSz="914400" rtl="0" eaLnBrk="1" latinLnBrk="0" hangingPunct="1">
                        <a:defRPr kumimoji="1" sz="1800" kern="1200">
                          <a:solidFill>
                            <a:schemeClr val="dk1"/>
                          </a:solidFill>
                          <a:latin typeface="Constantia"/>
                        </a:defRPr>
                      </a:lvl1pPr>
                      <a:lvl2pPr marL="457200" algn="l" defTabSz="914400" rtl="0" eaLnBrk="1" latinLnBrk="0" hangingPunct="1">
                        <a:defRPr kumimoji="1" sz="1800" kern="1200">
                          <a:solidFill>
                            <a:schemeClr val="dk1"/>
                          </a:solidFill>
                          <a:latin typeface="Constantia"/>
                        </a:defRPr>
                      </a:lvl2pPr>
                      <a:lvl3pPr marL="914400" algn="l" defTabSz="914400" rtl="0" eaLnBrk="1" latinLnBrk="0" hangingPunct="1">
                        <a:defRPr kumimoji="1" sz="1800" kern="1200">
                          <a:solidFill>
                            <a:schemeClr val="dk1"/>
                          </a:solidFill>
                          <a:latin typeface="Constantia"/>
                        </a:defRPr>
                      </a:lvl3pPr>
                      <a:lvl4pPr marL="1371600" algn="l" defTabSz="914400" rtl="0" eaLnBrk="1" latinLnBrk="0" hangingPunct="1">
                        <a:defRPr kumimoji="1" sz="1800" kern="1200">
                          <a:solidFill>
                            <a:schemeClr val="dk1"/>
                          </a:solidFill>
                          <a:latin typeface="Constantia"/>
                        </a:defRPr>
                      </a:lvl4pPr>
                      <a:lvl5pPr marL="1828800" algn="l" defTabSz="914400" rtl="0" eaLnBrk="1" latinLnBrk="0" hangingPunct="1">
                        <a:defRPr kumimoji="1" sz="1800" kern="1200">
                          <a:solidFill>
                            <a:schemeClr val="dk1"/>
                          </a:solidFill>
                          <a:latin typeface="Constantia"/>
                        </a:defRPr>
                      </a:lvl5pPr>
                      <a:lvl6pPr marL="2286000" algn="l" defTabSz="914400" rtl="0" eaLnBrk="1" latinLnBrk="0" hangingPunct="1">
                        <a:defRPr kumimoji="1" sz="1800" kern="1200">
                          <a:solidFill>
                            <a:schemeClr val="dk1"/>
                          </a:solidFill>
                          <a:latin typeface="Constantia"/>
                        </a:defRPr>
                      </a:lvl6pPr>
                      <a:lvl7pPr marL="2743200" algn="l" defTabSz="914400" rtl="0" eaLnBrk="1" latinLnBrk="0" hangingPunct="1">
                        <a:defRPr kumimoji="1" sz="1800" kern="1200">
                          <a:solidFill>
                            <a:schemeClr val="dk1"/>
                          </a:solidFill>
                          <a:latin typeface="Constantia"/>
                        </a:defRPr>
                      </a:lvl7pPr>
                      <a:lvl8pPr marL="3200400" algn="l" defTabSz="914400" rtl="0" eaLnBrk="1" latinLnBrk="0" hangingPunct="1">
                        <a:defRPr kumimoji="1" sz="1800" kern="1200">
                          <a:solidFill>
                            <a:schemeClr val="dk1"/>
                          </a:solidFill>
                          <a:latin typeface="Constantia"/>
                        </a:defRPr>
                      </a:lvl8pPr>
                      <a:lvl9pPr marL="3657600" algn="l" defTabSz="914400" rtl="0" eaLnBrk="1" latinLnBrk="0" hangingPunct="1">
                        <a:defRPr kumimoji="1" sz="1800" kern="1200">
                          <a:solidFill>
                            <a:schemeClr val="dk1"/>
                          </a:solidFill>
                          <a:latin typeface="Constantia"/>
                        </a:defRPr>
                      </a:lvl9pPr>
                    </a:lstStyle>
                    <a:p>
                      <a:pPr algn="r"/>
                      <a:r>
                        <a:rPr kumimoji="1" lang="ja-JP" altLang="en-US" sz="1600" dirty="0">
                          <a:latin typeface="HGP明朝E" pitchFamily="18" charset="-128"/>
                          <a:ea typeface="HGP明朝E" pitchFamily="18" charset="-128"/>
                        </a:rPr>
                        <a:t>週１回交換　</a:t>
                      </a:r>
                    </a:p>
                  </a:txBody>
                  <a:tcPr anchor="ctr">
                    <a:lnL w="28575" cap="flat" cmpd="sng" algn="ctr">
                      <a:solidFill>
                        <a:srgbClr val="04617B">
                          <a:lumMod val="75000"/>
                        </a:srgbClr>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28575"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800" dirty="0">
                          <a:latin typeface="HGP明朝E" pitchFamily="18" charset="-128"/>
                          <a:ea typeface="HGP明朝E" pitchFamily="18" charset="-128"/>
                        </a:rPr>
                        <a:t>２，２００円</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28575"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HGP明朝E" pitchFamily="18" charset="-128"/>
                          <a:ea typeface="HGP明朝E" pitchFamily="18" charset="-128"/>
                        </a:rPr>
                        <a:t>（税込</a:t>
                      </a:r>
                      <a:r>
                        <a:rPr kumimoji="1" lang="en-US" altLang="ja-JP" sz="1400" dirty="0">
                          <a:latin typeface="HGP明朝E" pitchFamily="18" charset="-128"/>
                          <a:ea typeface="HGP明朝E" pitchFamily="18" charset="-128"/>
                        </a:rPr>
                        <a:t>)</a:t>
                      </a:r>
                    </a:p>
                  </a:txBody>
                  <a:tcPr anchor="ctr">
                    <a:lnL w="28575" cap="flat" cmpd="sng" algn="ctr">
                      <a:noFill/>
                      <a:prstDash val="solid"/>
                      <a:round/>
                      <a:headEnd type="none" w="med" len="med"/>
                      <a:tailEnd type="none" w="med" len="med"/>
                    </a:lnL>
                    <a:lnR w="28575" cap="flat" cmpd="sng" algn="ctr">
                      <a:solidFill>
                        <a:srgbClr val="04617B">
                          <a:lumMod val="75000"/>
                        </a:srgbClr>
                      </a:solidFill>
                      <a:prstDash val="solid"/>
                      <a:round/>
                      <a:headEnd type="none" w="med" len="med"/>
                      <a:tailEnd type="none" w="med" len="med"/>
                    </a:lnR>
                    <a:lnT w="19050" cap="flat" cmpd="sng" algn="ctr">
                      <a:solidFill>
                        <a:srgbClr val="04617B">
                          <a:lumMod val="75000"/>
                        </a:srgbClr>
                      </a:solidFill>
                      <a:prstDash val="solid"/>
                      <a:round/>
                      <a:headEnd type="none" w="med" len="med"/>
                      <a:tailEnd type="none" w="med" len="med"/>
                    </a:lnT>
                    <a:lnB w="28575" cap="flat" cmpd="sng" algn="ctr">
                      <a:solidFill>
                        <a:srgbClr val="04617B">
                          <a:lumMod val="7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6" name="テキスト ボックス 15"/>
          <p:cNvSpPr txBox="1"/>
          <p:nvPr/>
        </p:nvSpPr>
        <p:spPr>
          <a:xfrm>
            <a:off x="880562" y="6393160"/>
            <a:ext cx="2688312" cy="252376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月額利用料</a:t>
            </a:r>
            <a:r>
              <a:rPr kumimoji="0" lang="ja-JP" altLang="en-US" sz="1400" b="0" i="0" u="none" strike="noStrike" kern="0" cap="none" spc="0" normalizeH="0" baseline="0" noProof="0" dirty="0">
                <a:ln>
                  <a:noFill/>
                </a:ln>
                <a:solidFill>
                  <a:prstClr val="black"/>
                </a:solidFill>
                <a:effectLst/>
                <a:uLnTx/>
                <a:uFillTx/>
                <a:latin typeface="HGP明朝E" pitchFamily="18" charset="-128"/>
                <a:ea typeface="HGP明朝E" pitchFamily="18" charset="-128"/>
              </a:rPr>
              <a:t>（夏季）</a:t>
            </a:r>
            <a:endParaRPr kumimoji="0" lang="en-US" altLang="ja-JP" sz="14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室     料       ３９，０００円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管 理 費       ２６，０００円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食 事 代       ４８，６００円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r>
              <a:rPr kumimoji="0" lang="ja-JP" altLang="en-US" sz="1600" kern="0" dirty="0">
                <a:solidFill>
                  <a:prstClr val="black"/>
                </a:solidFill>
                <a:latin typeface="HGP明朝E" pitchFamily="18" charset="-128"/>
                <a:ea typeface="HGP明朝E" pitchFamily="18" charset="-128"/>
              </a:rPr>
              <a:t>共 益 </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費      </a:t>
            </a:r>
            <a:r>
              <a:rPr kumimoji="0" lang="ja-JP" altLang="en-US" sz="1600" kern="0" dirty="0">
                <a:solidFill>
                  <a:prstClr val="black"/>
                </a:solidFill>
                <a:latin typeface="HGP明朝E" pitchFamily="18" charset="-128"/>
                <a:ea typeface="HGP明朝E" pitchFamily="18" charset="-128"/>
              </a:rPr>
              <a:t> </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３，０００円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洗 濯 代         ４，９５０円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リ  ネ  ン　       ２，２００円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r>
              <a:rPr kumimoji="0" lang="ja-JP" altLang="en-US" sz="1600" b="1" i="0" u="none" strike="noStrike" kern="0" cap="none" spc="0" normalizeH="0" baseline="0" noProof="0" dirty="0">
                <a:ln>
                  <a:noFill/>
                </a:ln>
                <a:solidFill>
                  <a:prstClr val="black"/>
                </a:solidFill>
                <a:effectLst/>
                <a:uLnTx/>
                <a:uFillTx/>
                <a:latin typeface="HGP明朝E" pitchFamily="18" charset="-128"/>
                <a:ea typeface="HGP明朝E" pitchFamily="18" charset="-128"/>
              </a:rPr>
              <a:t>合　　　計</a:t>
            </a:r>
            <a:r>
              <a:rPr kumimoji="0" lang="ja-JP" altLang="en-US" sz="8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r>
              <a:rPr kumimoji="0" lang="ja-JP" altLang="en-US" sz="1600" b="1" i="0" u="none" strike="noStrike" kern="0" cap="none" spc="0" normalizeH="0" baseline="0" noProof="0" dirty="0">
                <a:ln>
                  <a:noFill/>
                </a:ln>
                <a:solidFill>
                  <a:prstClr val="black"/>
                </a:solidFill>
                <a:effectLst/>
                <a:uLnTx/>
                <a:uFillTx/>
                <a:latin typeface="HGP明朝E" pitchFamily="18" charset="-128"/>
                <a:ea typeface="HGP明朝E" pitchFamily="18" charset="-128"/>
              </a:rPr>
              <a:t>１２３，７５０</a:t>
            </a:r>
            <a:r>
              <a:rPr kumimoji="0" lang="ja-JP" altLang="en-US" sz="1600" b="1" u="none" strike="noStrike" kern="0" cap="none" spc="0" normalizeH="0" baseline="0" noProof="0" dirty="0">
                <a:ln>
                  <a:noFill/>
                </a:ln>
                <a:solidFill>
                  <a:prstClr val="black"/>
                </a:solidFill>
                <a:effectLst/>
                <a:uLnTx/>
                <a:uFillTx/>
                <a:latin typeface="HGP明朝E" pitchFamily="18" charset="-128"/>
                <a:ea typeface="HGP明朝E" pitchFamily="18" charset="-128"/>
              </a:rPr>
              <a:t>円</a:t>
            </a:r>
            <a:endParaRPr kumimoji="0" lang="en-US" altLang="ja-JP" sz="1600" b="1" u="none" strike="noStrike" kern="0" cap="none" spc="0" normalizeH="0" baseline="0" noProof="0" dirty="0">
              <a:ln>
                <a:noFill/>
              </a:ln>
              <a:solidFill>
                <a:prstClr val="black"/>
              </a:solidFill>
              <a:effectLst/>
              <a:uLnTx/>
              <a:uFillTx/>
              <a:latin typeface="HGP明朝E" pitchFamily="18" charset="-128"/>
              <a:ea typeface="HGP明朝E" pitchFamily="18" charset="-128"/>
            </a:endParaRPr>
          </a:p>
        </p:txBody>
      </p:sp>
      <p:cxnSp>
        <p:nvCxnSpPr>
          <p:cNvPr id="17" name="直線コネクタ 16"/>
          <p:cNvCxnSpPr/>
          <p:nvPr/>
        </p:nvCxnSpPr>
        <p:spPr>
          <a:xfrm>
            <a:off x="997003" y="8553400"/>
            <a:ext cx="2376264" cy="0"/>
          </a:xfrm>
          <a:prstGeom prst="line">
            <a:avLst/>
          </a:prstGeom>
          <a:noFill/>
          <a:ln w="15875" cap="flat" cmpd="sng" algn="ctr">
            <a:solidFill>
              <a:srgbClr val="04617B">
                <a:lumMod val="75000"/>
              </a:srgbClr>
            </a:solidFill>
            <a:prstDash val="solid"/>
          </a:ln>
          <a:effectLst/>
        </p:spPr>
      </p:cxnSp>
      <p:sp>
        <p:nvSpPr>
          <p:cNvPr id="18" name="テキスト ボックス 17"/>
          <p:cNvSpPr txBox="1"/>
          <p:nvPr/>
        </p:nvSpPr>
        <p:spPr>
          <a:xfrm>
            <a:off x="3789040" y="6249144"/>
            <a:ext cx="2308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HGP明朝E" pitchFamily="18" charset="-128"/>
                <a:ea typeface="HGP明朝E" pitchFamily="18" charset="-128"/>
              </a:rPr>
              <a:t>＊介護保険の一部負担金</a:t>
            </a:r>
            <a:endParaRPr kumimoji="0" lang="en-US" altLang="ja-JP" sz="1200" b="0" i="0" u="none" strike="noStrike" kern="0" cap="none" spc="0" normalizeH="0" baseline="0" noProof="0" dirty="0">
              <a:ln>
                <a:noFill/>
              </a:ln>
              <a:solidFill>
                <a:srgbClr val="FF0000"/>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srgbClr val="FF0000"/>
                </a:solidFill>
                <a:effectLst/>
                <a:uLnTx/>
                <a:uFillTx/>
                <a:latin typeface="HGP明朝E" pitchFamily="18" charset="-128"/>
                <a:ea typeface="HGP明朝E" pitchFamily="18" charset="-128"/>
              </a:rPr>
              <a:t>　　医療費は別途となります</a:t>
            </a:r>
          </a:p>
        </p:txBody>
      </p:sp>
      <p:sp>
        <p:nvSpPr>
          <p:cNvPr id="19" name="テキスト ボックス 18"/>
          <p:cNvSpPr txBox="1"/>
          <p:nvPr/>
        </p:nvSpPr>
        <p:spPr>
          <a:xfrm>
            <a:off x="3717032" y="6851337"/>
            <a:ext cx="2494109" cy="206210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r>
              <a:rPr kumimoji="0" lang="ja-JP" altLang="en-US" sz="1400" b="0" i="0" u="none" strike="noStrike" kern="0" cap="none" spc="0" normalizeH="0" baseline="0" noProof="0" dirty="0">
                <a:ln>
                  <a:noFill/>
                </a:ln>
                <a:solidFill>
                  <a:prstClr val="black"/>
                </a:solidFill>
                <a:effectLst/>
                <a:uLnTx/>
                <a:uFillTx/>
                <a:latin typeface="HGP明朝E" pitchFamily="18" charset="-128"/>
                <a:ea typeface="HGP明朝E" pitchFamily="18" charset="-128"/>
              </a:rPr>
              <a:t>参考資料</a:t>
            </a:r>
            <a:endParaRPr kumimoji="0" lang="en-US" altLang="ja-JP" sz="14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E" pitchFamily="18" charset="-128"/>
                <a:ea typeface="HGP明朝E" pitchFamily="18" charset="-128"/>
              </a:rPr>
              <a:t>　　　　区分支給限度額</a:t>
            </a:r>
            <a:endParaRPr kumimoji="0" lang="en-US" altLang="ja-JP" sz="14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E" pitchFamily="18" charset="-128"/>
                <a:ea typeface="HGP明朝E" pitchFamily="18" charset="-128"/>
              </a:rPr>
              <a:t>　　　　（利用者一部負担金）</a:t>
            </a:r>
            <a:r>
              <a:rPr kumimoji="0" lang="ja-JP" altLang="en-US" sz="8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endParaRPr kumimoji="0" lang="en-US" altLang="ja-JP" sz="8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HGP明朝E" pitchFamily="18" charset="-128"/>
                <a:ea typeface="HGP明朝E" pitchFamily="18" charset="-128"/>
              </a:rPr>
              <a:t>　　</a:t>
            </a:r>
            <a:endParaRPr kumimoji="0" lang="en-US" altLang="ja-JP" sz="8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要介護１　　</a:t>
            </a:r>
            <a:r>
              <a:rPr kumimoji="0" lang="en-US" altLang="ja-JP" sz="1600" kern="0" dirty="0">
                <a:solidFill>
                  <a:prstClr val="black"/>
                </a:solidFill>
                <a:latin typeface="HGP明朝E" pitchFamily="18" charset="-128"/>
                <a:ea typeface="HGP明朝E" pitchFamily="18" charset="-128"/>
              </a:rPr>
              <a:t>16,765</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要介護２　　</a:t>
            </a:r>
            <a:r>
              <a:rPr kumimoji="0" lang="en-US" altLang="ja-JP" sz="1600" kern="0" dirty="0">
                <a:solidFill>
                  <a:prstClr val="black"/>
                </a:solidFill>
                <a:latin typeface="HGP明朝E" pitchFamily="18" charset="-128"/>
                <a:ea typeface="HGP明朝E" pitchFamily="18" charset="-128"/>
              </a:rPr>
              <a:t>19,705</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要介護３　　</a:t>
            </a:r>
            <a:r>
              <a:rPr kumimoji="0" lang="en-US" altLang="ja-JP" sz="1600" kern="0" dirty="0">
                <a:solidFill>
                  <a:prstClr val="black"/>
                </a:solidFill>
                <a:latin typeface="HGP明朝E" pitchFamily="18" charset="-128"/>
                <a:ea typeface="HGP明朝E" pitchFamily="18" charset="-128"/>
              </a:rPr>
              <a:t>27,048</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要介護４　　</a:t>
            </a:r>
            <a:r>
              <a:rPr kumimoji="0" lang="en-US" altLang="ja-JP" sz="1600" kern="0" dirty="0">
                <a:solidFill>
                  <a:prstClr val="black"/>
                </a:solidFill>
                <a:latin typeface="HGP明朝E" pitchFamily="18" charset="-128"/>
                <a:ea typeface="HGP明朝E" pitchFamily="18" charset="-128"/>
              </a:rPr>
              <a:t>30,938</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要介護５　　</a:t>
            </a:r>
            <a:r>
              <a:rPr kumimoji="0" lang="en-US" altLang="ja-JP" sz="1600" kern="0" dirty="0">
                <a:solidFill>
                  <a:prstClr val="black"/>
                </a:solidFill>
                <a:latin typeface="HGP明朝E" pitchFamily="18" charset="-128"/>
                <a:ea typeface="HGP明朝E" pitchFamily="18" charset="-128"/>
              </a:rPr>
              <a:t>36,217</a:t>
            </a:r>
            <a:r>
              <a:rPr kumimoji="0" lang="ja-JP" altLang="en-US" sz="1600" b="0" i="0" u="none" strike="noStrike" kern="0" cap="none" spc="0" normalizeH="0" baseline="0" noProof="0" dirty="0">
                <a:ln>
                  <a:noFill/>
                </a:ln>
                <a:solidFill>
                  <a:prstClr val="black"/>
                </a:solidFill>
                <a:effectLst/>
                <a:uLnTx/>
                <a:uFillTx/>
                <a:latin typeface="HGP明朝E" pitchFamily="18" charset="-128"/>
                <a:ea typeface="HGP明朝E" pitchFamily="18" charset="-128"/>
              </a:rPr>
              <a:t>円</a:t>
            </a:r>
            <a:endParaRPr kumimoji="0" lang="en-US" altLang="ja-JP" sz="16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p:txBody>
      </p:sp>
      <p:sp>
        <p:nvSpPr>
          <p:cNvPr id="20" name="正方形/長方形 19"/>
          <p:cNvSpPr/>
          <p:nvPr/>
        </p:nvSpPr>
        <p:spPr>
          <a:xfrm>
            <a:off x="3861048" y="6754944"/>
            <a:ext cx="2311768" cy="2230504"/>
          </a:xfrm>
          <a:prstGeom prst="rect">
            <a:avLst/>
          </a:prstGeom>
          <a:noFill/>
          <a:ln w="15875"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HGP明朝E" pitchFamily="18" charset="-128"/>
              <a:ea typeface="HGP明朝E" pitchFamily="18" charset="-128"/>
            </a:endParaRPr>
          </a:p>
        </p:txBody>
      </p:sp>
      <p:sp>
        <p:nvSpPr>
          <p:cNvPr id="21" name="テキスト ボックス 20"/>
          <p:cNvSpPr txBox="1"/>
          <p:nvPr/>
        </p:nvSpPr>
        <p:spPr>
          <a:xfrm>
            <a:off x="1208627" y="1631340"/>
            <a:ext cx="2148365" cy="369332"/>
          </a:xfrm>
          <a:prstGeom prst="rect">
            <a:avLst/>
          </a:prstGeom>
          <a:noFill/>
          <a:ln w="25400">
            <a:solidFill>
              <a:srgbClr val="0BD0D9">
                <a:lumMod val="50000"/>
              </a:srgbClr>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HGP明朝E" pitchFamily="18" charset="-128"/>
                <a:ea typeface="HGP明朝E" pitchFamily="18" charset="-128"/>
              </a:rPr>
              <a:t>　敷金　</a:t>
            </a:r>
            <a:r>
              <a:rPr kumimoji="0" lang="ja-JP" altLang="en-US" kern="0" dirty="0">
                <a:solidFill>
                  <a:prstClr val="black"/>
                </a:solidFill>
                <a:latin typeface="HGP明朝E" pitchFamily="18" charset="-128"/>
                <a:ea typeface="HGP明朝E" pitchFamily="18" charset="-128"/>
              </a:rPr>
              <a:t>３９</a:t>
            </a:r>
            <a:r>
              <a:rPr kumimoji="0" lang="ja-JP" altLang="en-US" sz="1800" b="0" i="0" u="none" strike="noStrike" kern="0" cap="none" spc="0" normalizeH="0" baseline="0" noProof="0" dirty="0" err="1">
                <a:ln>
                  <a:noFill/>
                </a:ln>
                <a:solidFill>
                  <a:prstClr val="black"/>
                </a:solidFill>
                <a:effectLst/>
                <a:uLnTx/>
                <a:uFillTx/>
                <a:latin typeface="HGP明朝E" pitchFamily="18" charset="-128"/>
                <a:ea typeface="HGP明朝E" pitchFamily="18" charset="-128"/>
              </a:rPr>
              <a:t>，</a:t>
            </a:r>
            <a:r>
              <a:rPr kumimoji="0" lang="ja-JP" altLang="en-US" sz="1800" b="0" i="0" u="none" strike="noStrike" kern="0" cap="none" spc="0" normalizeH="0" baseline="0" noProof="0" dirty="0">
                <a:ln>
                  <a:noFill/>
                </a:ln>
                <a:solidFill>
                  <a:prstClr val="black"/>
                </a:solidFill>
                <a:effectLst/>
                <a:uLnTx/>
                <a:uFillTx/>
                <a:latin typeface="HGP明朝E" pitchFamily="18" charset="-128"/>
                <a:ea typeface="HGP明朝E" pitchFamily="18" charset="-128"/>
              </a:rPr>
              <a:t>０００円</a:t>
            </a:r>
            <a:endParaRPr kumimoji="0" lang="en-US" altLang="ja-JP" sz="1800" b="0" i="0" u="none" strike="noStrike" kern="0" cap="none" spc="0" normalizeH="0" baseline="0" noProof="0" dirty="0">
              <a:ln>
                <a:noFill/>
              </a:ln>
              <a:solidFill>
                <a:prstClr val="black"/>
              </a:solidFill>
              <a:effectLst/>
              <a:uLnTx/>
              <a:uFillTx/>
              <a:latin typeface="HGP明朝E" pitchFamily="18" charset="-128"/>
              <a:ea typeface="HGP明朝E" pitchFamily="18" charset="-128"/>
            </a:endParaRPr>
          </a:p>
        </p:txBody>
      </p:sp>
      <p:pic>
        <p:nvPicPr>
          <p:cNvPr id="22" name="図 2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9722" y="1259632"/>
            <a:ext cx="762000" cy="761999"/>
          </a:xfrm>
          <a:prstGeom prst="rect">
            <a:avLst/>
          </a:prstGeom>
        </p:spPr>
      </p:pic>
      <p:sp>
        <p:nvSpPr>
          <p:cNvPr id="4" name="フッター プレースホルダー 3"/>
          <p:cNvSpPr>
            <a:spLocks noGrp="1"/>
          </p:cNvSpPr>
          <p:nvPr>
            <p:ph type="ftr" sz="quarter" idx="12"/>
          </p:nvPr>
        </p:nvSpPr>
        <p:spPr>
          <a:xfrm>
            <a:off x="2343150" y="9548812"/>
            <a:ext cx="2171700" cy="481542"/>
          </a:xfrm>
        </p:spPr>
        <p:txBody>
          <a:bodyPr/>
          <a:lstStyle/>
          <a:p>
            <a:r>
              <a:rPr lang="ja-JP" altLang="en-US" sz="1200" dirty="0">
                <a:latin typeface="あくあフォント" pitchFamily="1" charset="-128"/>
                <a:ea typeface="あくあフォント" pitchFamily="1" charset="-128"/>
              </a:rPr>
              <a:t>７</a:t>
            </a:r>
            <a:endParaRPr lang="en-US" altLang="ja-JP" sz="1200" dirty="0">
              <a:latin typeface="あくあフォント" pitchFamily="1" charset="-128"/>
              <a:ea typeface="あくあフォント" pitchFamily="1" charset="-128"/>
            </a:endParaRPr>
          </a:p>
        </p:txBody>
      </p:sp>
      <p:sp>
        <p:nvSpPr>
          <p:cNvPr id="2" name="テキスト ボックス 1">
            <a:extLst>
              <a:ext uri="{FF2B5EF4-FFF2-40B4-BE49-F238E27FC236}">
                <a16:creationId xmlns:a16="http://schemas.microsoft.com/office/drawing/2014/main" id="{D34E6C9C-B913-79B2-F079-3E3D4E78D97A}"/>
              </a:ext>
            </a:extLst>
          </p:cNvPr>
          <p:cNvSpPr txBox="1"/>
          <p:nvPr/>
        </p:nvSpPr>
        <p:spPr>
          <a:xfrm>
            <a:off x="2055836" y="9217222"/>
            <a:ext cx="4155305" cy="400110"/>
          </a:xfrm>
          <a:prstGeom prst="rect">
            <a:avLst/>
          </a:prstGeom>
          <a:noFill/>
        </p:spPr>
        <p:txBody>
          <a:bodyPr wrap="none" rtlCol="0">
            <a:spAutoFit/>
          </a:bodyPr>
          <a:lstStyle/>
          <a:p>
            <a:r>
              <a:rPr kumimoji="1" lang="ja-JP" altLang="en-US" sz="2000" b="1" dirty="0"/>
              <a:t>お問い合わせ　０４９５－７１－７４１２</a:t>
            </a:r>
          </a:p>
        </p:txBody>
      </p:sp>
    </p:spTree>
    <p:extLst>
      <p:ext uri="{BB962C8B-B14F-4D97-AF65-F5344CB8AC3E}">
        <p14:creationId xmlns:p14="http://schemas.microsoft.com/office/powerpoint/2010/main" val="3747753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5"/>
          <p:cNvSpPr txBox="1"/>
          <p:nvPr/>
        </p:nvSpPr>
        <p:spPr>
          <a:xfrm>
            <a:off x="499371" y="834591"/>
            <a:ext cx="6312243" cy="5054513"/>
          </a:xfrm>
          <a:prstGeom prst="rect">
            <a:avLst/>
          </a:prstGeom>
          <a:no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srgbClr val="0F6FC6">
                    <a:lumMod val="75000"/>
                  </a:srgbClr>
                </a:solidFill>
                <a:effectLst>
                  <a:outerShdw blurRad="50800" dist="38100" dir="2700000" algn="tl" rotWithShape="0">
                    <a:prstClr val="black">
                      <a:alpha val="40000"/>
                    </a:prstClr>
                  </a:outerShdw>
                </a:effectLst>
                <a:uLnTx/>
                <a:uFillTx/>
                <a:latin typeface="HGP明朝B" pitchFamily="18" charset="-128"/>
                <a:ea typeface="HGP明朝B" pitchFamily="18" charset="-128"/>
              </a:rPr>
              <a:t>■</a:t>
            </a:r>
            <a:r>
              <a:rPr kumimoji="0" lang="ja-JP" altLang="en-US" sz="2400" b="1"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P明朝B" pitchFamily="18" charset="-128"/>
                <a:ea typeface="HGP明朝B" pitchFamily="18" charset="-128"/>
              </a:rPr>
              <a:t>ご入居までの手順　</a:t>
            </a:r>
            <a:endParaRPr kumimoji="0" lang="en-US" altLang="ja-JP" sz="2000" b="1" i="0" u="none" strike="noStrike" kern="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お申し込み用紙（体験ステイ含）にご記入</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ご本人と面会・診療情報提供所等の確認</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見学・体験ステイの日程打ち合わせ</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r>
              <a:rPr kumimoji="0" lang="ja-JP" altLang="en-US" sz="1800" b="0" i="0" u="none" strike="noStrike" kern="0" cap="none" spc="0" normalizeH="0" baseline="0" noProof="0" dirty="0">
                <a:ln>
                  <a:noFill/>
                </a:ln>
                <a:solidFill>
                  <a:prstClr val="black"/>
                </a:solidFill>
                <a:effectLst/>
                <a:uLnTx/>
                <a:uFillTx/>
                <a:latin typeface="HGP明朝B" pitchFamily="18" charset="-128"/>
                <a:ea typeface="HGP明朝B" pitchFamily="18" charset="-128"/>
              </a:rPr>
              <a:t>　施　設　見　学</a:t>
            </a:r>
            <a:endParaRPr kumimoji="0" lang="en-US" altLang="ja-JP" sz="18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8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r>
              <a:rPr kumimoji="0" lang="ja-JP" altLang="en-US" sz="2000" b="1" i="0" u="none" strike="noStrike" kern="0" cap="none" spc="0" normalizeH="0" baseline="0" noProof="0" dirty="0">
                <a:ln>
                  <a:noFill/>
                </a:ln>
                <a:solidFill>
                  <a:prstClr val="black"/>
                </a:solidFill>
                <a:effectLst/>
                <a:uLnTx/>
                <a:uFillTx/>
                <a:latin typeface="HGP明朝B" pitchFamily="18" charset="-128"/>
                <a:ea typeface="HGP明朝B" pitchFamily="18" charset="-128"/>
              </a:rPr>
              <a:t>最終確認（契約）</a:t>
            </a:r>
            <a:endParaRPr kumimoji="0" lang="en-US" altLang="ja-JP" sz="20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2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HGP明朝B" pitchFamily="18" charset="-128"/>
                <a:ea typeface="HGP明朝B" pitchFamily="18" charset="-128"/>
              </a:rPr>
              <a:t>　</a:t>
            </a:r>
            <a:endParaRPr kumimoji="0" lang="en-US" altLang="ja-JP" sz="14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p:txBody>
      </p:sp>
      <p:sp>
        <p:nvSpPr>
          <p:cNvPr id="3" name="正方形/長方形 2"/>
          <p:cNvSpPr/>
          <p:nvPr/>
        </p:nvSpPr>
        <p:spPr>
          <a:xfrm>
            <a:off x="836710" y="1618056"/>
            <a:ext cx="5345676" cy="432048"/>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4" name="正方形/長方形 3"/>
          <p:cNvSpPr/>
          <p:nvPr/>
        </p:nvSpPr>
        <p:spPr>
          <a:xfrm>
            <a:off x="836710" y="2345555"/>
            <a:ext cx="5345676" cy="432048"/>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5" name="正方形/長方形 4"/>
          <p:cNvSpPr/>
          <p:nvPr/>
        </p:nvSpPr>
        <p:spPr>
          <a:xfrm>
            <a:off x="1934022" y="3044307"/>
            <a:ext cx="4247619" cy="432048"/>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6" name="正方形/長方形 5"/>
          <p:cNvSpPr/>
          <p:nvPr/>
        </p:nvSpPr>
        <p:spPr>
          <a:xfrm>
            <a:off x="1934022" y="3825215"/>
            <a:ext cx="4247619" cy="432048"/>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8" name="正方形/長方形 7"/>
          <p:cNvSpPr/>
          <p:nvPr/>
        </p:nvSpPr>
        <p:spPr>
          <a:xfrm>
            <a:off x="835968" y="5310659"/>
            <a:ext cx="5345673" cy="432048"/>
          </a:xfrm>
          <a:prstGeom prst="rect">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9" name="ストライプ矢印 8"/>
          <p:cNvSpPr/>
          <p:nvPr/>
        </p:nvSpPr>
        <p:spPr>
          <a:xfrm rot="5400000">
            <a:off x="130219" y="3855134"/>
            <a:ext cx="2488035" cy="365110"/>
          </a:xfrm>
          <a:prstGeom prst="stripedRight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0" name="ストライプ矢印 9"/>
          <p:cNvSpPr/>
          <p:nvPr/>
        </p:nvSpPr>
        <p:spPr>
          <a:xfrm rot="5400000">
            <a:off x="2735990" y="4605089"/>
            <a:ext cx="988448" cy="365110"/>
          </a:xfrm>
          <a:prstGeom prst="stripedRight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1" name="ストライプ矢印 10"/>
          <p:cNvSpPr/>
          <p:nvPr/>
        </p:nvSpPr>
        <p:spPr>
          <a:xfrm rot="5400000">
            <a:off x="3092134" y="2024126"/>
            <a:ext cx="276160" cy="365110"/>
          </a:xfrm>
          <a:prstGeom prst="stripedRight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2" name="ストライプ矢印 11"/>
          <p:cNvSpPr/>
          <p:nvPr/>
        </p:nvSpPr>
        <p:spPr>
          <a:xfrm rot="5400000">
            <a:off x="3099180" y="2742313"/>
            <a:ext cx="294529" cy="365110"/>
          </a:xfrm>
          <a:prstGeom prst="stripedRight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3" name="ストライプ矢印 12"/>
          <p:cNvSpPr/>
          <p:nvPr/>
        </p:nvSpPr>
        <p:spPr>
          <a:xfrm rot="5400000">
            <a:off x="3082081" y="3515409"/>
            <a:ext cx="296266" cy="365110"/>
          </a:xfrm>
          <a:prstGeom prst="stripedRightArrow">
            <a:avLst/>
          </a:prstGeom>
          <a:solidFill>
            <a:srgbClr val="0F6FC6">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onstantia"/>
              <a:ea typeface="HGP明朝E"/>
              <a:cs typeface="+mn-cs"/>
            </a:endParaRPr>
          </a:p>
        </p:txBody>
      </p:sp>
      <p:sp>
        <p:nvSpPr>
          <p:cNvPr id="17" name="テキスト ボックス 16"/>
          <p:cNvSpPr txBox="1"/>
          <p:nvPr/>
        </p:nvSpPr>
        <p:spPr>
          <a:xfrm>
            <a:off x="1585289" y="6946320"/>
            <a:ext cx="3930207" cy="3046988"/>
          </a:xfrm>
          <a:prstGeom prst="rect">
            <a:avLst/>
          </a:prstGeom>
          <a:noFill/>
        </p:spPr>
        <p:txBody>
          <a:bodyPr wrap="square" rtlCol="0">
            <a:spAutoFit/>
          </a:bodyPr>
          <a:lstStyle/>
          <a:p>
            <a:r>
              <a:rPr lang="ja-JP" altLang="en-US" sz="1600" dirty="0">
                <a:solidFill>
                  <a:prstClr val="black"/>
                </a:solidFill>
                <a:latin typeface="AR P丸ゴシック体M" pitchFamily="50" charset="-128"/>
                <a:ea typeface="AR P丸ゴシック体M" pitchFamily="50" charset="-128"/>
              </a:rPr>
              <a:t>・認知症</a:t>
            </a:r>
            <a:r>
              <a:rPr lang="en-US" altLang="ja-JP" sz="1600" dirty="0">
                <a:solidFill>
                  <a:prstClr val="black"/>
                </a:solidFill>
                <a:latin typeface="AR P丸ゴシック体M" pitchFamily="50" charset="-128"/>
                <a:ea typeface="AR P丸ゴシック体M" pitchFamily="50" charset="-128"/>
              </a:rPr>
              <a:t>‥</a:t>
            </a:r>
            <a:r>
              <a:rPr lang="ja-JP" altLang="en-US" sz="1600" dirty="0">
                <a:solidFill>
                  <a:prstClr val="black"/>
                </a:solidFill>
                <a:latin typeface="AR P丸ゴシック体M" pitchFamily="50" charset="-128"/>
                <a:ea typeface="AR P丸ゴシック体M" pitchFamily="50" charset="-128"/>
              </a:rPr>
              <a:t>可</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・糖尿病・インスリン・・可</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（インスリン注射が自己接種できる方）</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・尿バルーン・・可</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・ペースメーカー・・可</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・在宅酸素療法・・可</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・ストーマ・人口肛門・・可</a:t>
            </a:r>
            <a:endParaRPr lang="en-US" altLang="ja-JP" sz="1600" dirty="0">
              <a:solidFill>
                <a:prstClr val="black"/>
              </a:solidFill>
              <a:latin typeface="AR P丸ゴシック体M" pitchFamily="50" charset="-128"/>
              <a:ea typeface="AR P丸ゴシック体M" pitchFamily="50" charset="-128"/>
            </a:endParaRPr>
          </a:p>
          <a:p>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・たん吸引・・受け入れ不可</a:t>
            </a:r>
            <a:endParaRPr lang="en-US" altLang="ja-JP" sz="1600" dirty="0">
              <a:solidFill>
                <a:prstClr val="black"/>
              </a:solidFill>
              <a:latin typeface="AR P丸ゴシック体M" pitchFamily="50" charset="-128"/>
              <a:ea typeface="AR P丸ゴシック体M" pitchFamily="50" charset="-128"/>
            </a:endParaRPr>
          </a:p>
          <a:p>
            <a:r>
              <a:rPr lang="ja-JP" altLang="en-US" sz="1600" dirty="0">
                <a:solidFill>
                  <a:prstClr val="black"/>
                </a:solidFill>
                <a:latin typeface="AR P丸ゴシック体M" pitchFamily="50" charset="-128"/>
                <a:ea typeface="AR P丸ゴシック体M" pitchFamily="50" charset="-128"/>
              </a:rPr>
              <a:t>・胃ろう・・受け入れ不可</a:t>
            </a:r>
            <a:endParaRPr lang="en-US" altLang="ja-JP" sz="1600" dirty="0">
              <a:solidFill>
                <a:prstClr val="black"/>
              </a:solidFill>
              <a:latin typeface="AR P丸ゴシック体M" pitchFamily="50" charset="-128"/>
              <a:ea typeface="AR P丸ゴシック体M" pitchFamily="50" charset="-128"/>
            </a:endParaRPr>
          </a:p>
          <a:p>
            <a:endParaRPr lang="en-US" altLang="ja-JP" sz="1600" dirty="0">
              <a:solidFill>
                <a:prstClr val="black"/>
              </a:solidFill>
              <a:latin typeface="AR P丸ゴシック体M" pitchFamily="50" charset="-128"/>
              <a:ea typeface="AR P丸ゴシック体M" pitchFamily="50" charset="-128"/>
            </a:endParaRPr>
          </a:p>
          <a:p>
            <a:endParaRPr lang="ja-JP" altLang="en-US" sz="1600" dirty="0">
              <a:solidFill>
                <a:prstClr val="black"/>
              </a:solidFill>
              <a:latin typeface="AR P丸ゴシック体M" pitchFamily="50" charset="-128"/>
              <a:ea typeface="AR P丸ゴシック体M" pitchFamily="50" charset="-128"/>
            </a:endParaRPr>
          </a:p>
        </p:txBody>
      </p:sp>
      <p:pic>
        <p:nvPicPr>
          <p:cNvPr id="18" name="図 1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980" y="6213521"/>
            <a:ext cx="857812" cy="1072265"/>
          </a:xfrm>
          <a:prstGeom prst="rect">
            <a:avLst/>
          </a:prstGeom>
        </p:spPr>
      </p:pic>
      <p:sp>
        <p:nvSpPr>
          <p:cNvPr id="19" name="テキスト ボックス 18"/>
          <p:cNvSpPr txBox="1"/>
          <p:nvPr/>
        </p:nvSpPr>
        <p:spPr>
          <a:xfrm>
            <a:off x="1680111" y="6495409"/>
            <a:ext cx="4970272" cy="338554"/>
          </a:xfrm>
          <a:prstGeom prst="rect">
            <a:avLst/>
          </a:prstGeom>
          <a:noFill/>
        </p:spPr>
        <p:txBody>
          <a:bodyPr wrap="square" rtlCol="0">
            <a:spAutoFit/>
          </a:bodyPr>
          <a:lstStyle/>
          <a:p>
            <a:r>
              <a:rPr lang="ja-JP" altLang="en-US" sz="1600" b="1" u="sng" dirty="0">
                <a:solidFill>
                  <a:prstClr val="black"/>
                </a:solidFill>
                <a:latin typeface="AR P丸ゴシック体M" pitchFamily="50" charset="-128"/>
                <a:ea typeface="AR P丸ゴシック体M" pitchFamily="50" charset="-128"/>
              </a:rPr>
              <a:t>看護・医療面での受け入れ態勢</a:t>
            </a:r>
            <a:endParaRPr lang="en-US" altLang="ja-JP" sz="1600" b="1" u="sng" dirty="0">
              <a:solidFill>
                <a:prstClr val="black"/>
              </a:solidFill>
              <a:latin typeface="AR P丸ゴシック体M" pitchFamily="50" charset="-128"/>
              <a:ea typeface="AR P丸ゴシック体M" pitchFamily="50" charset="-128"/>
            </a:endParaRPr>
          </a:p>
        </p:txBody>
      </p:sp>
      <p:sp>
        <p:nvSpPr>
          <p:cNvPr id="20" name="テキスト ボックス 19"/>
          <p:cNvSpPr txBox="1"/>
          <p:nvPr/>
        </p:nvSpPr>
        <p:spPr>
          <a:xfrm>
            <a:off x="3796675" y="839820"/>
            <a:ext cx="3014939"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HGP明朝B" pitchFamily="18" charset="-128"/>
                <a:ea typeface="HGP明朝B" pitchFamily="18" charset="-128"/>
              </a:rPr>
              <a:t>まずはお問い合わせください</a:t>
            </a:r>
            <a:endParaRPr kumimoji="0" lang="en-US" altLang="ja-JP" sz="1600" b="0" i="0" u="none" strike="noStrike" kern="0" cap="none" spc="0" normalizeH="0" baseline="0" noProof="0" dirty="0">
              <a:ln>
                <a:noFill/>
              </a:ln>
              <a:solidFill>
                <a:prstClr val="black"/>
              </a:solidFill>
              <a:effectLst/>
              <a:uLnTx/>
              <a:uFillTx/>
              <a:latin typeface="HGP明朝B" pitchFamily="18" charset="-128"/>
              <a:ea typeface="HGP明朝B" pitchFamily="18"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FF0000"/>
                </a:solidFill>
                <a:effectLst/>
                <a:uLnTx/>
                <a:uFillTx/>
                <a:latin typeface="HGP明朝B" pitchFamily="18" charset="-128"/>
                <a:ea typeface="HGP明朝B" pitchFamily="18" charset="-128"/>
              </a:rPr>
              <a:t>　</a:t>
            </a:r>
            <a:r>
              <a:rPr kumimoji="0" lang="ja-JP" altLang="en-US" sz="2000" kern="0" dirty="0">
                <a:solidFill>
                  <a:srgbClr val="FF0000"/>
                </a:solidFill>
                <a:latin typeface="HGP明朝B" pitchFamily="18" charset="-128"/>
                <a:ea typeface="HGP明朝B" pitchFamily="18" charset="-128"/>
              </a:rPr>
              <a:t> ０４９５</a:t>
            </a:r>
            <a:r>
              <a:rPr kumimoji="0" lang="en-US" altLang="ja-JP" sz="2000" kern="0" dirty="0">
                <a:solidFill>
                  <a:srgbClr val="FF0000"/>
                </a:solidFill>
                <a:latin typeface="HGP明朝B" pitchFamily="18" charset="-128"/>
                <a:ea typeface="HGP明朝B" pitchFamily="18" charset="-128"/>
              </a:rPr>
              <a:t>-</a:t>
            </a:r>
            <a:r>
              <a:rPr kumimoji="0" lang="ja-JP" altLang="en-US" sz="2000" kern="0" dirty="0">
                <a:solidFill>
                  <a:srgbClr val="FF0000"/>
                </a:solidFill>
                <a:latin typeface="HGP明朝B" pitchFamily="18" charset="-128"/>
                <a:ea typeface="HGP明朝B" pitchFamily="18" charset="-128"/>
              </a:rPr>
              <a:t>７１</a:t>
            </a:r>
            <a:r>
              <a:rPr kumimoji="0" lang="en-US" altLang="ja-JP" sz="2000" kern="0" dirty="0">
                <a:solidFill>
                  <a:srgbClr val="FF0000"/>
                </a:solidFill>
                <a:latin typeface="HGP明朝B" pitchFamily="18" charset="-128"/>
                <a:ea typeface="HGP明朝B" pitchFamily="18" charset="-128"/>
              </a:rPr>
              <a:t>-</a:t>
            </a:r>
            <a:r>
              <a:rPr kumimoji="0" lang="ja-JP" altLang="en-US" sz="2000" kern="0" dirty="0">
                <a:solidFill>
                  <a:srgbClr val="FF0000"/>
                </a:solidFill>
                <a:latin typeface="HGP明朝B" pitchFamily="18" charset="-128"/>
                <a:ea typeface="HGP明朝B" pitchFamily="18" charset="-128"/>
              </a:rPr>
              <a:t>７４１２</a:t>
            </a:r>
            <a:endParaRPr kumimoji="0" lang="ja-JP" altLang="en-US" sz="2000" b="0" i="0" u="none" strike="noStrike" kern="0" cap="none" spc="0" normalizeH="0" baseline="0" noProof="0" dirty="0">
              <a:ln>
                <a:noFill/>
              </a:ln>
              <a:solidFill>
                <a:srgbClr val="FF0000"/>
              </a:solidFill>
              <a:effectLst/>
              <a:uLnTx/>
              <a:uFillTx/>
              <a:latin typeface="HGP明朝B" pitchFamily="18" charset="-128"/>
              <a:ea typeface="HGP明朝B" pitchFamily="18" charset="-128"/>
            </a:endParaRPr>
          </a:p>
        </p:txBody>
      </p:sp>
      <p:sp>
        <p:nvSpPr>
          <p:cNvPr id="27" name="フッター プレースホルダー 26"/>
          <p:cNvSpPr>
            <a:spLocks noGrp="1"/>
          </p:cNvSpPr>
          <p:nvPr>
            <p:ph type="ftr" sz="quarter" idx="12"/>
          </p:nvPr>
        </p:nvSpPr>
        <p:spPr>
          <a:xfrm>
            <a:off x="2343150" y="9550118"/>
            <a:ext cx="2171700" cy="481542"/>
          </a:xfrm>
        </p:spPr>
        <p:txBody>
          <a:bodyPr/>
          <a:lstStyle/>
          <a:p>
            <a:r>
              <a:rPr lang="ja-JP" altLang="en-US" sz="1200" dirty="0">
                <a:latin typeface="あくあフォント" pitchFamily="1" charset="-128"/>
                <a:ea typeface="あくあフォント" pitchFamily="1" charset="-128"/>
              </a:rPr>
              <a:t>９</a:t>
            </a:r>
            <a:endParaRPr lang="en-US" altLang="ja-JP" sz="1200" dirty="0">
              <a:latin typeface="あくあフォント" pitchFamily="1" charset="-128"/>
              <a:ea typeface="あくあフォント" pitchFamily="1" charset="-128"/>
            </a:endParaRPr>
          </a:p>
        </p:txBody>
      </p:sp>
    </p:spTree>
    <p:extLst>
      <p:ext uri="{BB962C8B-B14F-4D97-AF65-F5344CB8AC3E}">
        <p14:creationId xmlns:p14="http://schemas.microsoft.com/office/powerpoint/2010/main" val="1133513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サーマル">
  <a:themeElements>
    <a:clrScheme name="サーマル">
      <a:dk1>
        <a:srgbClr val="4D5B6B"/>
      </a:dk1>
      <a:lt1>
        <a:srgbClr val="FFFFFF"/>
      </a:lt1>
      <a:dk2>
        <a:srgbClr val="675D59"/>
      </a:dk2>
      <a:lt2>
        <a:srgbClr val="E8DED8"/>
      </a:lt2>
      <a:accent1>
        <a:srgbClr val="FF7605"/>
      </a:accent1>
      <a:accent2>
        <a:srgbClr val="7F7F7F"/>
      </a:accent2>
      <a:accent3>
        <a:srgbClr val="7F5185"/>
      </a:accent3>
      <a:accent4>
        <a:srgbClr val="89AAD3"/>
      </a:accent4>
      <a:accent5>
        <a:srgbClr val="8F5B4B"/>
      </a:accent5>
      <a:accent6>
        <a:srgbClr val="C84340"/>
      </a:accent6>
      <a:hlink>
        <a:srgbClr val="89AAD3"/>
      </a:hlink>
      <a:folHlink>
        <a:srgbClr val="795185"/>
      </a:folHlink>
    </a:clrScheme>
    <a:fontScheme name="サーマル">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サーマル">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3175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63500" dist="38100" dir="8100000" rotWithShape="0">
              <a:srgbClr val="000000">
                <a:alpha val="45000"/>
              </a:srgbClr>
            </a:outerShdw>
          </a:effectLst>
        </a:effectStyle>
        <a:effectStyle>
          <a:effectLst>
            <a:outerShdw blurRad="101600" dist="63500" dir="8100000" rotWithShape="0">
              <a:srgbClr val="000000">
                <a:alpha val="40000"/>
              </a:srgbClr>
            </a:outerShdw>
          </a:effectLst>
          <a:scene3d>
            <a:camera prst="orthographicFront">
              <a:rot lat="0" lon="0" rev="0"/>
            </a:camera>
            <a:lightRig rig="threePt" dir="t">
              <a:rot lat="0" lon="0" rev="3000000"/>
            </a:lightRig>
          </a:scene3d>
          <a:sp3d>
            <a:bevelT h="19050"/>
          </a:sp3d>
        </a:effectStyle>
      </a:effectStyleLst>
      <a:bgFillStyleLst>
        <a:solidFill>
          <a:schemeClr val="phClr"/>
        </a:solidFill>
        <a:gradFill rotWithShape="1">
          <a:gsLst>
            <a:gs pos="0">
              <a:schemeClr val="phClr">
                <a:tint val="100000"/>
                <a:lumMod val="125000"/>
              </a:schemeClr>
            </a:gs>
            <a:gs pos="55000">
              <a:schemeClr val="phClr">
                <a:shade val="100000"/>
                <a:satMod val="100000"/>
                <a:lumMod val="100000"/>
              </a:schemeClr>
            </a:gs>
            <a:gs pos="100000">
              <a:schemeClr val="phClr">
                <a:shade val="90000"/>
                <a:satMod val="300000"/>
                <a:lumMod val="95000"/>
              </a:schemeClr>
            </a:gs>
          </a:gsLst>
          <a:lin ang="5400000" scaled="0"/>
        </a:gradFill>
        <a:blipFill>
          <a:blip xmlns:r="http://schemas.openxmlformats.org/officeDocument/2006/relationships" r:embed="rId1">
            <a:duotone>
              <a:schemeClr val="phClr">
                <a:shade val="80000"/>
              </a:schemeClr>
              <a:schemeClr val="phClr">
                <a:tint val="98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サーマル</Template>
  <TotalTime>2893</TotalTime>
  <Words>1393</Words>
  <Application>Microsoft Office PowerPoint</Application>
  <PresentationFormat>A4 210 x 297 mm</PresentationFormat>
  <Paragraphs>296</Paragraphs>
  <Slides>10</Slides>
  <Notes>4</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10</vt:i4>
      </vt:variant>
    </vt:vector>
  </HeadingPairs>
  <TitlesOfParts>
    <vt:vector size="26" baseType="lpstr">
      <vt:lpstr>AR P丸ゴシック体M</vt:lpstr>
      <vt:lpstr>AR丸ゴシック体M</vt:lpstr>
      <vt:lpstr>HGP創英角ｺﾞｼｯｸUB</vt:lpstr>
      <vt:lpstr>HGP創英角ﾎﾟｯﾌﾟ体</vt:lpstr>
      <vt:lpstr>HGP明朝B</vt:lpstr>
      <vt:lpstr>HGP明朝E</vt:lpstr>
      <vt:lpstr>HGS創英角ｺﾞｼｯｸUB</vt:lpstr>
      <vt:lpstr>HGS明朝B</vt:lpstr>
      <vt:lpstr>HGS明朝E</vt:lpstr>
      <vt:lpstr>HG丸ｺﾞｼｯｸM-PRO</vt:lpstr>
      <vt:lpstr>あくあフォント</vt:lpstr>
      <vt:lpstr>Arial</vt:lpstr>
      <vt:lpstr>Arial Black</vt:lpstr>
      <vt:lpstr>Calibri</vt:lpstr>
      <vt:lpstr>Constantia</vt:lpstr>
      <vt:lpstr>サーマル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komorebi-kuragano</dc:creator>
  <cp:lastModifiedBy>user</cp:lastModifiedBy>
  <cp:revision>195</cp:revision>
  <cp:lastPrinted>2023-10-09T07:13:31Z</cp:lastPrinted>
  <dcterms:created xsi:type="dcterms:W3CDTF">2012-03-08T02:14:22Z</dcterms:created>
  <dcterms:modified xsi:type="dcterms:W3CDTF">2023-10-09T07:14:13Z</dcterms:modified>
</cp:coreProperties>
</file>